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4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354" r:id="rId17"/>
    <p:sldId id="280" r:id="rId18"/>
    <p:sldId id="281" r:id="rId19"/>
    <p:sldId id="282" r:id="rId20"/>
    <p:sldId id="284" r:id="rId21"/>
    <p:sldId id="286" r:id="rId22"/>
    <p:sldId id="288" r:id="rId23"/>
    <p:sldId id="355" r:id="rId24"/>
    <p:sldId id="290" r:id="rId25"/>
    <p:sldId id="291" r:id="rId26"/>
    <p:sldId id="292" r:id="rId27"/>
    <p:sldId id="294" r:id="rId28"/>
    <p:sldId id="295" r:id="rId29"/>
    <p:sldId id="296" r:id="rId30"/>
    <p:sldId id="356" r:id="rId31"/>
    <p:sldId id="299" r:id="rId32"/>
    <p:sldId id="357" r:id="rId33"/>
    <p:sldId id="302" r:id="rId34"/>
    <p:sldId id="303" r:id="rId35"/>
    <p:sldId id="358" r:id="rId36"/>
    <p:sldId id="306" r:id="rId37"/>
    <p:sldId id="311" r:id="rId38"/>
    <p:sldId id="312" r:id="rId39"/>
    <p:sldId id="313" r:id="rId40"/>
    <p:sldId id="314" r:id="rId41"/>
    <p:sldId id="315" r:id="rId42"/>
    <p:sldId id="316" r:id="rId43"/>
    <p:sldId id="318" r:id="rId44"/>
    <p:sldId id="320" r:id="rId45"/>
    <p:sldId id="325" r:id="rId46"/>
    <p:sldId id="328" r:id="rId47"/>
    <p:sldId id="329" r:id="rId48"/>
    <p:sldId id="330" r:id="rId49"/>
    <p:sldId id="331" r:id="rId50"/>
    <p:sldId id="332" r:id="rId51"/>
    <p:sldId id="333" r:id="rId52"/>
    <p:sldId id="334" r:id="rId53"/>
    <p:sldId id="335" r:id="rId54"/>
    <p:sldId id="336" r:id="rId55"/>
    <p:sldId id="337" r:id="rId56"/>
    <p:sldId id="338" r:id="rId57"/>
    <p:sldId id="339" r:id="rId58"/>
    <p:sldId id="340" r:id="rId59"/>
    <p:sldId id="341" r:id="rId60"/>
    <p:sldId id="342" r:id="rId61"/>
    <p:sldId id="343" r:id="rId62"/>
    <p:sldId id="344" r:id="rId63"/>
    <p:sldId id="345" r:id="rId64"/>
    <p:sldId id="346" r:id="rId65"/>
    <p:sldId id="347" r:id="rId66"/>
    <p:sldId id="348" r:id="rId67"/>
    <p:sldId id="349" r:id="rId68"/>
    <p:sldId id="350" r:id="rId69"/>
    <p:sldId id="351" r:id="rId70"/>
    <p:sldId id="359" r:id="rId71"/>
    <p:sldId id="353" r:id="rId72"/>
    <p:sldId id="261" r:id="rId73"/>
  </p:sldIdLst>
  <p:sldSz cx="9144000" cy="6858000" type="screen4x3"/>
  <p:notesSz cx="6797675" cy="987425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pos="2880">
          <p15:clr>
            <a:srgbClr val="A4A3A4"/>
          </p15:clr>
        </p15:guide>
        <p15:guide id="3" pos="2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4660"/>
  </p:normalViewPr>
  <p:slideViewPr>
    <p:cSldViewPr showGuides="1">
      <p:cViewPr varScale="1">
        <p:scale>
          <a:sx n="96" d="100"/>
          <a:sy n="96" d="100"/>
        </p:scale>
        <p:origin x="804" y="90"/>
      </p:cViewPr>
      <p:guideLst>
        <p:guide orient="horz" pos="1117"/>
        <p:guide pos="2880"/>
        <p:guide pos="29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E1FC88C5-A397-446C-A994-01AFC49A0A39}" type="datetimeFigureOut">
              <a:rPr lang="ko-KR" altLang="en-US"/>
              <a:pPr>
                <a:defRPr/>
              </a:pPr>
              <a:t>2018-10-29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F8C5AA7-DC37-4461-A262-96B9184ED45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6266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133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808014-1331-4839-B0C0-0B0501765614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93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F86C6F-CDD5-4E67-933D-8B5B78FB5301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035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09991F-F1FF-4DE1-9458-68CC162ADF8D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13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92C074-9BE3-4DA1-95E9-04437B6B151B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0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0C90F83-9B6B-4D57-8A6D-B859645C3F78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342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585F3F-1A12-491B-BD36-3C7ADE7B09C4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445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F9F01-A3F0-427D-B600-1E6C4477CA75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C0AC17-CB67-4B70-AE4B-1F03281A2ED4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64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B3C981-FF39-441A-AD60-C0B3BC57D136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75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3B83F68-EE2E-4A4B-B354-A71355AC1817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85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699BB63-CB3E-4135-961C-CF7F2E9FBB9C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85E98F-5AFE-4A9F-ACF4-650A5452C402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95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533FCC5-179E-49C9-A7B0-692EEF7039EA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05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A8C775-5B39-4042-AEA6-3D2C23955BEE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16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C3E42B-781D-47A6-8456-B6C0B8401864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6CC85FE-659E-4F7B-AC21-62F41A935395}" type="slidenum">
              <a:rPr lang="ko-KR" altLang="en-US" smtClean="0"/>
              <a:pPr>
                <a:defRPr/>
              </a:pPr>
              <a:t>23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366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1AE098-9D65-48AA-97F6-5E18B7E88AD9}" type="slidenum">
              <a:rPr lang="ko-KR" altLang="en-US" smtClean="0"/>
              <a:pPr>
                <a:defRPr/>
              </a:pPr>
              <a:t>24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469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D3B3C7-C895-4358-BDAB-29A21E77E5CD}" type="slidenum">
              <a:rPr lang="ko-KR" altLang="en-US" smtClean="0"/>
              <a:pPr>
                <a:defRPr/>
              </a:pPr>
              <a:t>25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57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7B85FD-7A3D-4011-B507-EED50270368B}" type="slidenum">
              <a:rPr lang="ko-KR" altLang="en-US" smtClean="0"/>
              <a:pPr>
                <a:defRPr/>
              </a:pPr>
              <a:t>26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67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0722DC-3231-4476-AD6A-AEDE48F939B2}" type="slidenum">
              <a:rPr lang="ko-KR" altLang="en-US" smtClean="0"/>
              <a:pPr>
                <a:defRPr/>
              </a:pPr>
              <a:t>27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77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A3A3AE-5708-4AA2-BA89-0CBA325F223F}" type="slidenum">
              <a:rPr lang="ko-KR" altLang="en-US" smtClean="0"/>
              <a:pPr>
                <a:defRPr/>
              </a:pPr>
              <a:t>28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87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23E7677-DB28-4708-A2E9-D182B79F0E84}" type="slidenum">
              <a:rPr lang="ko-KR" altLang="en-US" smtClean="0"/>
              <a:pPr>
                <a:defRPr/>
              </a:pPr>
              <a:t>29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7AC4620-4762-435E-8135-7DF5D190CDF3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8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4D3257-23A9-428E-B234-D70988EBCD23}" type="slidenum">
              <a:rPr lang="ko-KR" altLang="en-US" smtClean="0"/>
              <a:pPr>
                <a:defRPr/>
              </a:pPr>
              <a:t>30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08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A4C0B38-66BB-41F2-9687-3D5C96EDDBE9}" type="slidenum">
              <a:rPr lang="ko-KR" altLang="en-US" smtClean="0"/>
              <a:pPr>
                <a:defRPr/>
              </a:pPr>
              <a:t>31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185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DFD48D-82D2-40AA-A73A-C9D0D7EC551A}" type="slidenum">
              <a:rPr lang="ko-KR" altLang="en-US" smtClean="0"/>
              <a:pPr>
                <a:defRPr/>
              </a:pPr>
              <a:t>32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8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66F2D3-F136-4E65-B93A-7C5803FE2DA5}" type="slidenum">
              <a:rPr lang="ko-KR" altLang="en-US" smtClean="0"/>
              <a:pPr>
                <a:defRPr/>
              </a:pPr>
              <a:t>33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390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F813674-3229-417E-B7AB-7E65776B95D7}" type="slidenum">
              <a:rPr lang="ko-KR" altLang="en-US" smtClean="0"/>
              <a:pPr>
                <a:defRPr/>
              </a:pPr>
              <a:t>34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49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098BE3-E6CD-4F34-861C-D42711151F3F}" type="slidenum">
              <a:rPr lang="ko-KR" altLang="en-US" smtClean="0"/>
              <a:pPr>
                <a:defRPr/>
              </a:pPr>
              <a:t>35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595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5A0439F-6D01-4243-B687-A87A58A58F26}" type="slidenum">
              <a:rPr lang="ko-KR" altLang="en-US" smtClean="0"/>
              <a:pPr>
                <a:defRPr/>
              </a:pPr>
              <a:t>36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005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76AADB-063A-4D34-B3B5-7F36C6DFBF89}" type="slidenum">
              <a:rPr lang="ko-KR" altLang="en-US" smtClean="0"/>
              <a:pPr>
                <a:defRPr/>
              </a:pPr>
              <a:t>37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10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1EFA04-0B5E-4C8F-9E67-68D37FB14350}" type="slidenum">
              <a:rPr lang="ko-KR" altLang="en-US" smtClean="0"/>
              <a:pPr>
                <a:defRPr/>
              </a:pPr>
              <a:t>38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0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19E612-3194-48D0-84AF-AC0664988C35}" type="slidenum">
              <a:rPr lang="ko-KR" altLang="en-US" smtClean="0"/>
              <a:pPr>
                <a:defRPr/>
              </a:pPr>
              <a:t>39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36C604-D8E0-4886-B3B1-FC04B377BC71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07DFA8-BB23-421E-A7F3-4D9206F5C618}" type="slidenum">
              <a:rPr lang="ko-KR" altLang="en-US" smtClean="0"/>
              <a:pPr>
                <a:defRPr/>
              </a:pPr>
              <a:t>40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1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C21CBB-9022-40FD-87E6-03BBFC93C2E6}" type="slidenum">
              <a:rPr lang="ko-KR" altLang="en-US" smtClean="0"/>
              <a:pPr>
                <a:defRPr/>
              </a:pPr>
              <a:t>41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51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4DAE42E-142F-4036-94C8-0A4378CDC630}" type="slidenum">
              <a:rPr lang="ko-KR" altLang="en-US" smtClean="0"/>
              <a:pPr>
                <a:defRPr/>
              </a:pPr>
              <a:t>42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61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4AF77E-411B-4234-B069-A62EB5916F18}" type="slidenum">
              <a:rPr lang="ko-KR" altLang="en-US" smtClean="0"/>
              <a:pPr>
                <a:defRPr/>
              </a:pPr>
              <a:t>43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72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7F77483-EE52-43AF-A050-98773F06750E}" type="slidenum">
              <a:rPr lang="ko-KR" altLang="en-US" smtClean="0"/>
              <a:pPr>
                <a:defRPr/>
              </a:pPr>
              <a:t>44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23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9C51D7-EF85-47CE-AC08-6E822227B607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54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59EBC75-07C4-4999-B68D-46DCA58E556B}" type="slidenum">
              <a:rPr lang="ko-KR" altLang="en-US" smtClean="0"/>
              <a:pPr>
                <a:defRPr/>
              </a:pPr>
              <a:t>46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C7169BF-4950-4D67-832A-3BEF37C54525}" type="slidenum">
              <a:rPr lang="ko-KR" altLang="en-US" smtClean="0"/>
              <a:pPr>
                <a:defRPr/>
              </a:pPr>
              <a:t>47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745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1FAC26-039B-4CD8-88B7-140763B64EDD}" type="slidenum">
              <a:rPr lang="ko-KR" altLang="en-US" smtClean="0"/>
              <a:pPr>
                <a:defRPr/>
              </a:pPr>
              <a:t>48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84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31DBC8-50C2-4EAD-9E4E-1877395A79AA}" type="slidenum">
              <a:rPr lang="ko-KR" altLang="en-US" smtClean="0"/>
              <a:pPr>
                <a:defRPr/>
              </a:pPr>
              <a:t>49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51D0BD-0717-4152-AC19-43D789EF9AA4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950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FDAF10F-CEC2-4B24-9BD3-FB9C29690C71}" type="slidenum">
              <a:rPr lang="ko-KR" altLang="en-US" smtClean="0"/>
              <a:pPr>
                <a:defRPr/>
              </a:pPr>
              <a:t>50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0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7DCC152-B948-4E67-A9C8-8BF6DAE7B2F4}" type="slidenum">
              <a:rPr lang="ko-KR" altLang="en-US" smtClean="0"/>
              <a:pPr>
                <a:defRPr/>
              </a:pPr>
              <a:t>51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59861B7-41EA-402F-BE97-B4E2138BC409}" type="slidenum">
              <a:rPr lang="ko-KR" altLang="en-US" smtClean="0"/>
              <a:pPr>
                <a:defRPr/>
              </a:pPr>
              <a:t>52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25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4A034-919F-4161-8FEC-0766253DC371}" type="slidenum">
              <a:rPr lang="ko-KR" altLang="en-US" smtClean="0"/>
              <a:pPr>
                <a:defRPr/>
              </a:pPr>
              <a:t>53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0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38ECF62-2B88-4F85-BCAF-A2112F92A228}" type="slidenum">
              <a:rPr lang="ko-KR" altLang="en-US" smtClean="0"/>
              <a:pPr>
                <a:defRPr/>
              </a:pPr>
              <a:t>54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462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C2282B-8F8B-4460-B6BC-34ED2457F99B}" type="slidenum">
              <a:rPr lang="ko-KR" altLang="en-US" smtClean="0"/>
              <a:pPr>
                <a:defRPr/>
              </a:pPr>
              <a:t>55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565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3904814-3B20-47A8-9318-17D2CC973ED4}" type="slidenum">
              <a:rPr lang="ko-KR" altLang="en-US" smtClean="0"/>
              <a:pPr>
                <a:defRPr/>
              </a:pPr>
              <a:t>56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667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B3DAA3-E621-4066-A5CA-E028BBD1FCDB}" type="slidenum">
              <a:rPr lang="ko-KR" altLang="en-US" smtClean="0"/>
              <a:pPr>
                <a:defRPr/>
              </a:pPr>
              <a:t>57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769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3E36E5-BF1A-404C-A9EB-CC1908764598}" type="slidenum">
              <a:rPr lang="ko-KR" altLang="en-US" smtClean="0"/>
              <a:pPr>
                <a:defRPr/>
              </a:pPr>
              <a:t>58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87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99499D0-230D-439A-8EE3-37553ADDF3D3}" type="slidenum">
              <a:rPr lang="ko-KR" altLang="en-US" smtClean="0"/>
              <a:pPr>
                <a:defRPr/>
              </a:pPr>
              <a:t>59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2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83271BB-C642-42C8-9A40-28F5AF57B794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97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58D3ABB-185D-4B26-BEC0-53717DF08538}" type="slidenum">
              <a:rPr lang="ko-KR" altLang="en-US" smtClean="0"/>
              <a:pPr>
                <a:defRPr/>
              </a:pPr>
              <a:t>60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077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66A887-3A66-41AF-8341-36512BB09AAE}" type="slidenum">
              <a:rPr lang="ko-KR" altLang="en-US" smtClean="0"/>
              <a:pPr>
                <a:defRPr/>
              </a:pPr>
              <a:t>61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17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F2E79B1-628D-42E8-8542-C6AC22ADC182}" type="slidenum">
              <a:rPr lang="ko-KR" altLang="en-US" smtClean="0"/>
              <a:pPr>
                <a:defRPr/>
              </a:pPr>
              <a:t>62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281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690362-867B-4DE5-A4CE-F35A7DA97D3F}" type="slidenum">
              <a:rPr lang="ko-KR" altLang="en-US" smtClean="0"/>
              <a:pPr>
                <a:defRPr/>
              </a:pPr>
              <a:t>63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4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7E5A56-ADF7-48C5-8098-D4E844FAF377}" type="slidenum">
              <a:rPr lang="ko-KR" altLang="en-US" smtClean="0"/>
              <a:pPr>
                <a:defRPr/>
              </a:pPr>
              <a:t>64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486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C3E3D4-73E0-4B1B-94AF-AB259904894D}" type="slidenum">
              <a:rPr lang="ko-KR" altLang="en-US" smtClean="0"/>
              <a:pPr>
                <a:defRPr/>
              </a:pPr>
              <a:t>65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589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0834D5-1F42-4704-BE4F-BCDC4FA99712}" type="slidenum">
              <a:rPr lang="ko-KR" altLang="en-US" smtClean="0"/>
              <a:pPr>
                <a:defRPr/>
              </a:pPr>
              <a:t>66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69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6EA374-9C03-49DE-AF9B-0E84F0034538}" type="slidenum">
              <a:rPr lang="ko-KR" altLang="en-US" smtClean="0"/>
              <a:pPr>
                <a:defRPr/>
              </a:pPr>
              <a:t>67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79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798C77-84D1-4779-9666-9F3C9DA3EFC6}" type="slidenum">
              <a:rPr lang="ko-KR" altLang="en-US" smtClean="0"/>
              <a:pPr>
                <a:defRPr/>
              </a:pPr>
              <a:t>68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89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886D27-8157-4774-BE13-17C0574FD8E4}" type="slidenum">
              <a:rPr lang="ko-KR" altLang="en-US" smtClean="0"/>
              <a:pPr>
                <a:defRPr/>
              </a:pPr>
              <a:t>69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25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92C987-D761-4E8E-8BB4-778A2BED99F8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99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E267593-5E28-469A-86B3-9FAA1FFABBE0}" type="slidenum">
              <a:rPr lang="ko-KR" altLang="en-US" smtClean="0"/>
              <a:pPr>
                <a:defRPr/>
              </a:pPr>
              <a:t>70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10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4AF079-803B-43BC-8916-059203CC42DC}" type="slidenum">
              <a:rPr lang="ko-KR" altLang="en-US" smtClean="0"/>
              <a:pPr>
                <a:defRPr/>
              </a:pPr>
              <a:t>71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20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/>
          </a:p>
        </p:txBody>
      </p:sp>
      <p:sp>
        <p:nvSpPr>
          <p:cNvPr id="1843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9879446-E492-4EA5-941E-E3A0D50374C7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28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BD7FE07-88FE-474C-9FC3-FD09CCC84E42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830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491269-3725-4B4B-B96B-6EC00D47BC94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28688" y="3427413"/>
            <a:ext cx="7358062" cy="1587"/>
          </a:xfrm>
          <a:prstGeom prst="line">
            <a:avLst/>
          </a:prstGeom>
          <a:ln w="50800">
            <a:solidFill>
              <a:schemeClr val="tx2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800">
                <a:latin typeface="HY울릉도M" pitchFamily="18" charset="-127"/>
                <a:ea typeface="HY울릉도M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6F4975-EA22-4F14-ABE8-9855721238CC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8CEBCA-B4E2-4191-8516-C1F9AB80485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9E87D-7987-4D4E-B432-DDE53EFDB945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60167D-299B-40C2-85C8-6DCBE8F43C3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BBFDD6-CBDD-410F-B857-2EF9F0B16B31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4F55E7-61CA-4ACB-9B5C-9200AD93A9B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5D5AB6-CBCA-491C-8C96-9E9DA3C61312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1F9D2-5D90-4AEE-8439-0D284B62C24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840303"/>
          </a:xfrm>
        </p:spPr>
        <p:txBody>
          <a:bodyPr/>
          <a:lstStyle>
            <a:lvl1pPr>
              <a:lnSpc>
                <a:spcPct val="100000"/>
              </a:lnSpc>
              <a:buFontTx/>
              <a:buBlip>
                <a:blip r:embed="rId2"/>
              </a:buBlip>
              <a:defRPr sz="2600">
                <a:latin typeface="맑은 고딕" pitchFamily="50" charset="-127"/>
                <a:ea typeface="맑은 고딕" pitchFamily="50" charset="-127"/>
              </a:defRPr>
            </a:lvl1pPr>
            <a:lvl2pPr>
              <a:lnSpc>
                <a:spcPct val="100000"/>
              </a:lnSpc>
              <a:buFontTx/>
              <a:buBlip>
                <a:blip r:embed="rId2"/>
              </a:buBlip>
              <a:defRPr sz="2200">
                <a:latin typeface="맑은 고딕" pitchFamily="50" charset="-127"/>
                <a:ea typeface="맑은 고딕" pitchFamily="50" charset="-127"/>
              </a:defRPr>
            </a:lvl2pPr>
            <a:lvl3pPr>
              <a:lnSpc>
                <a:spcPct val="100000"/>
              </a:lnSpc>
              <a:buFontTx/>
              <a:buBlip>
                <a:blip r:embed="rId2"/>
              </a:buBlip>
              <a:defRPr sz="1900">
                <a:latin typeface="맑은 고딕" pitchFamily="50" charset="-127"/>
                <a:ea typeface="맑은 고딕" pitchFamily="50" charset="-127"/>
              </a:defRPr>
            </a:lvl3pPr>
            <a:lvl4pPr>
              <a:lnSpc>
                <a:spcPct val="100000"/>
              </a:lnSpc>
              <a:defRPr sz="1600">
                <a:latin typeface="맑은 고딕" pitchFamily="50" charset="-127"/>
                <a:ea typeface="맑은 고딕" pitchFamily="50" charset="-127"/>
              </a:defRPr>
            </a:lvl4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63EA0-1C72-45A1-8604-67BEECAB8CFC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71750" y="6356350"/>
            <a:ext cx="4000500" cy="365125"/>
          </a:xfrm>
        </p:spPr>
        <p:txBody>
          <a:bodyPr/>
          <a:lstStyle>
            <a:lvl1pPr>
              <a:defRPr sz="1000" i="1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1865AF-E762-457E-9491-97492C676C1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142875" y="285750"/>
            <a:ext cx="8858250" cy="5508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tx2">
                  <a:lumMod val="60000"/>
                  <a:lumOff val="40000"/>
                </a:schemeClr>
              </a:gs>
              <a:gs pos="100000">
                <a:schemeClr val="tx2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1950" y="346373"/>
            <a:ext cx="8229600" cy="418058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507288" cy="4353347"/>
          </a:xfrm>
        </p:spPr>
        <p:txBody>
          <a:bodyPr>
            <a:noAutofit/>
          </a:bodyPr>
          <a:lstStyle>
            <a:lvl1pPr>
              <a:lnSpc>
                <a:spcPct val="130000"/>
              </a:lnSpc>
              <a:buFontTx/>
              <a:buBlip>
                <a:blip r:embed="rId2"/>
              </a:buBlip>
              <a:defRPr sz="1800">
                <a:latin typeface="+mn-ea"/>
                <a:ea typeface="+mn-ea"/>
              </a:defRPr>
            </a:lvl1pPr>
            <a:lvl2pPr>
              <a:lnSpc>
                <a:spcPct val="130000"/>
              </a:lnSpc>
              <a:buFontTx/>
              <a:buBlip>
                <a:blip r:embed="rId3"/>
              </a:buBlip>
              <a:defRPr sz="1600">
                <a:latin typeface="+mn-ea"/>
                <a:ea typeface="+mn-ea"/>
              </a:defRPr>
            </a:lvl2pPr>
            <a:lvl3pPr>
              <a:lnSpc>
                <a:spcPct val="130000"/>
              </a:lnSpc>
              <a:buFont typeface="Wingdings" pitchFamily="2" charset="2"/>
              <a:buChar char="ü"/>
              <a:defRPr sz="1400">
                <a:latin typeface="+mn-ea"/>
                <a:ea typeface="+mn-ea"/>
              </a:defRPr>
            </a:lvl3pPr>
            <a:lvl4pPr>
              <a:defRPr sz="1200">
                <a:latin typeface="+mn-ea"/>
                <a:ea typeface="+mn-ea"/>
              </a:defRPr>
            </a:lvl4pPr>
            <a:lvl5pPr>
              <a:defRPr sz="1200"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392736" cy="400110"/>
          </a:xfrm>
          <a:ln w="57150">
            <a:gradFill flip="none" rotWithShape="1">
              <a:gsLst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80000">
                  <a:schemeClr val="bg1">
                    <a:alpha val="0"/>
                  </a:schemeClr>
                </a:gs>
                <a:gs pos="100000">
                  <a:schemeClr val="tx2">
                    <a:alpha val="55000"/>
                  </a:schemeClr>
                </a:gs>
              </a:gsLst>
              <a:lin ang="540000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>
            <a:lvl1pPr>
              <a:buNone/>
              <a:defRPr sz="2000" u="none" baseline="0">
                <a:ln>
                  <a:noFill/>
                </a:ln>
                <a:effectLst/>
                <a:uFill>
                  <a:solidFill>
                    <a:schemeClr val="tx2"/>
                  </a:solidFill>
                </a:uFill>
                <a:latin typeface="HY견고딕" pitchFamily="18" charset="-127"/>
                <a:ea typeface="HY견고딕" pitchFamily="18" charset="-127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6F8F96-3CBF-4B0B-B22D-0878FA82BAA2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D4E508-3D54-478C-B477-28CFDFD867E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/>
          </p:nvPr>
        </p:nvSpPr>
        <p:spPr>
          <a:xfrm>
            <a:off x="3131840" y="1950417"/>
            <a:ext cx="5472410" cy="360363"/>
          </a:xfrm>
        </p:spPr>
        <p:txBody>
          <a:bodyPr>
            <a:noAutofit/>
          </a:bodyPr>
          <a:lstStyle>
            <a:lvl1pPr>
              <a:buNone/>
              <a:defRPr sz="3200" b="1">
                <a:latin typeface="Arial Black" pitchFamily="34" charset="0"/>
                <a:ea typeface="HY울릉도M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>
          <a:xfrm>
            <a:off x="3491880" y="2636838"/>
            <a:ext cx="5328270" cy="3600450"/>
          </a:xfrm>
        </p:spPr>
        <p:txBody>
          <a:bodyPr>
            <a:normAutofit/>
          </a:bodyPr>
          <a:lstStyle>
            <a:lvl1pPr>
              <a:buFontTx/>
              <a:buChar char="-"/>
              <a:defRPr sz="2000">
                <a:latin typeface="Arial Black" pitchFamily="34" charset="0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E0B238-63E4-4D98-A2D4-EFD5A41ECF88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370389-C177-46D2-9598-217E9ABCFF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9C5068-400D-4E9D-8008-D9F5319F4F33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E161C6-8D73-43A4-9757-88A6B603B8B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A2066A-A672-4636-A475-7DE98730C360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5ABC9E-1CC6-4FB0-B12C-C6AC4CD54B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380BD4-F9F2-4F59-863A-3EC59C46A495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1930CF-2EAA-44A6-8BF3-60E3E170490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CC2FC8-8FBC-49C1-B9FB-826D1080F01C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B6F091-1E08-4D5D-80E8-08666D776E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E1B41-9148-429E-8532-EB70680D0AA8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7E2974-067E-48CD-8762-10CAA467C11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9DEF3-B958-45AA-AB57-1DFB72E4E547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81E9E4-A73D-44B6-83F0-41DA8FA2EF0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D30A95E-943A-402E-BF85-A5362CFCAA16}" type="datetime1">
              <a:rPr lang="ko-KR" altLang="en-US" smtClean="0"/>
              <a:t>2018-10-29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627313" y="6356350"/>
            <a:ext cx="3889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fontAlgn="auto" latinLnBrk="1">
              <a:spcBef>
                <a:spcPts val="0"/>
              </a:spcBef>
              <a:spcAft>
                <a:spcPts val="0"/>
              </a:spcAft>
              <a:defRPr kumimoji="0" lang="en-US" altLang="ko-KR" sz="10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6FB0EF1-2B15-42C8-92DB-5856589F265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62" r:id="rId13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3"/>
          <p:cNvSpPr>
            <a:spLocks noGrp="1"/>
          </p:cNvSpPr>
          <p:nvPr>
            <p:ph type="ctrTitle"/>
          </p:nvPr>
        </p:nvSpPr>
        <p:spPr>
          <a:xfrm>
            <a:off x="800100" y="1928813"/>
            <a:ext cx="7772400" cy="1470025"/>
          </a:xfrm>
        </p:spPr>
        <p:txBody>
          <a:bodyPr>
            <a:normAutofit fontScale="90000"/>
          </a:bodyPr>
          <a:lstStyle/>
          <a:p>
            <a:pPr algn="l" eaLnBrk="1" hangingPunct="1">
              <a:defRPr/>
            </a:pPr>
            <a:r>
              <a:rPr lang="en-US" altLang="ko-KR" sz="4000" b="1" i="1" dirty="0">
                <a:ea typeface="ＭＳ Ｐゴシック" pitchFamily="-108" charset="-128"/>
              </a:rPr>
              <a:t>Object-Oriented and </a:t>
            </a:r>
            <a:br>
              <a:rPr lang="en-US" altLang="ko-KR" sz="4000" b="1" i="1" dirty="0">
                <a:ea typeface="ＭＳ Ｐゴシック" pitchFamily="-108" charset="-128"/>
              </a:rPr>
            </a:br>
            <a:r>
              <a:rPr lang="en-US" altLang="ko-KR" sz="4000" b="1" i="1" dirty="0">
                <a:ea typeface="ＭＳ Ｐゴシック" pitchFamily="-108" charset="-128"/>
              </a:rPr>
              <a:t>   Classical Software Engineering</a:t>
            </a:r>
            <a:endParaRPr lang="ko-KR" altLang="en-US" sz="4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435975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모듈의 오퍼레이션</a:t>
            </a:r>
            <a:r>
              <a:rPr lang="en-US" altLang="ko-KR" b="1" dirty="0"/>
              <a:t>, </a:t>
            </a:r>
            <a:r>
              <a:rPr lang="ko-KR" altLang="en-US" b="1" dirty="0" err="1"/>
              <a:t>로직</a:t>
            </a:r>
            <a:r>
              <a:rPr lang="en-US" altLang="ko-KR" b="1" dirty="0"/>
              <a:t>, </a:t>
            </a:r>
            <a:r>
              <a:rPr lang="ko-KR" altLang="en-US" b="1" dirty="0"/>
              <a:t>문맥들 간의 차이를 구별하는 것이 필요</a:t>
            </a:r>
          </a:p>
          <a:p>
            <a:pPr lvl="1" eaLnBrk="1" hangingPunct="1">
              <a:defRPr/>
            </a:pPr>
            <a:r>
              <a:rPr lang="ko-KR" altLang="en-US" dirty="0"/>
              <a:t>모듈의 오퍼레이션</a:t>
            </a:r>
            <a:r>
              <a:rPr lang="en-US" altLang="ko-KR" dirty="0"/>
              <a:t>(operation)</a:t>
            </a:r>
          </a:p>
          <a:p>
            <a:pPr lvl="2" eaLnBrk="1" hangingPunct="1">
              <a:defRPr/>
            </a:pPr>
            <a:r>
              <a:rPr lang="ko-KR" altLang="en-US" dirty="0"/>
              <a:t>무엇을 수행하는지에 대한 행위를 나타냄</a:t>
            </a:r>
          </a:p>
          <a:p>
            <a:pPr lvl="1" eaLnBrk="1" hangingPunct="1">
              <a:defRPr/>
            </a:pPr>
            <a:r>
              <a:rPr lang="ko-KR" altLang="en-US" dirty="0"/>
              <a:t>모듈의 </a:t>
            </a:r>
            <a:r>
              <a:rPr lang="ko-KR" altLang="en-US" dirty="0" err="1"/>
              <a:t>로직</a:t>
            </a:r>
            <a:r>
              <a:rPr lang="en-US" altLang="ko-KR" dirty="0"/>
              <a:t>(logic)</a:t>
            </a:r>
          </a:p>
          <a:p>
            <a:pPr lvl="2" eaLnBrk="1" hangingPunct="1">
              <a:defRPr/>
            </a:pPr>
            <a:r>
              <a:rPr lang="ko-KR" altLang="en-US" dirty="0"/>
              <a:t>모듈이 모듈의 오퍼레이션을 어떻게 수행하는지를 나타내는</a:t>
            </a:r>
            <a:r>
              <a:rPr lang="en-US" altLang="ko-KR" dirty="0"/>
              <a:t>(how) </a:t>
            </a:r>
            <a:r>
              <a:rPr lang="ko-KR" altLang="en-US" dirty="0"/>
              <a:t>것</a:t>
            </a:r>
          </a:p>
          <a:p>
            <a:pPr lvl="1" eaLnBrk="1" hangingPunct="1">
              <a:defRPr/>
            </a:pPr>
            <a:r>
              <a:rPr lang="ko-KR" altLang="en-US" dirty="0"/>
              <a:t>모듈의 문맥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해당 모듈의 특정 사용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83289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Function, Logic, and Context of a Module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모듈 내에서 상호작용의 정도를 나타냄</a:t>
            </a:r>
            <a:endParaRPr lang="en-US" altLang="ko-KR" b="1" dirty="0"/>
          </a:p>
          <a:p>
            <a:pPr eaLnBrk="1" hangingPunct="1">
              <a:defRPr/>
            </a:pPr>
            <a:r>
              <a:rPr lang="ko-KR" altLang="en-US" dirty="0" err="1"/>
              <a:t>일곱개</a:t>
            </a:r>
            <a:r>
              <a:rPr lang="ko-KR" altLang="en-US" dirty="0"/>
              <a:t> 의 부류 </a:t>
            </a:r>
            <a:r>
              <a:rPr lang="en-US" altLang="ko-KR" dirty="0"/>
              <a:t>or</a:t>
            </a:r>
            <a:r>
              <a:rPr lang="ko-KR" altLang="en-US" dirty="0"/>
              <a:t> 수준</a:t>
            </a:r>
            <a:r>
              <a:rPr lang="en-US" altLang="ko-KR" dirty="0"/>
              <a:t> (non-linear scale)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7" y="1124744"/>
            <a:ext cx="33012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Definition of Cohesion</a:t>
            </a:r>
            <a:endParaRPr lang="ko-KR" altLang="en-US" dirty="0"/>
          </a:p>
        </p:txBody>
      </p:sp>
      <p:pic>
        <p:nvPicPr>
          <p:cNvPr id="16393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7050" y="2708275"/>
            <a:ext cx="5549900" cy="3538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모듈이 전혀 관련이 없는 오퍼레이션들을 수행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en-US" altLang="ko-KR" dirty="0"/>
              <a:t>Example:</a:t>
            </a:r>
          </a:p>
          <a:p>
            <a:pPr lvl="1" eaLnBrk="1" hangingPunct="1">
              <a:defRPr/>
            </a:pPr>
            <a:r>
              <a:rPr lang="en-US" altLang="ko-KR" sz="1800" dirty="0" err="1"/>
              <a:t>print_next_line</a:t>
            </a:r>
            <a:r>
              <a:rPr lang="en-US" altLang="ko-KR" sz="1800" dirty="0"/>
              <a:t>, </a:t>
            </a:r>
            <a:r>
              <a:rPr lang="en-US" altLang="ko-KR" sz="1800" dirty="0" err="1"/>
              <a:t>reverse_string_of_characters_comprising_second</a:t>
            </a:r>
            <a:r>
              <a:rPr lang="en-US" altLang="ko-KR" sz="1800" dirty="0"/>
              <a:t>_   parameter, add_7_to_fifth_parameter, </a:t>
            </a:r>
            <a:r>
              <a:rPr lang="en-US" altLang="ko-KR" sz="1800" dirty="0" err="1"/>
              <a:t>convert_fourth_parameter_to_floating_point</a:t>
            </a:r>
            <a:endParaRPr lang="en-US" altLang="ko-KR" sz="1800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위의 모델에서 발생하는 규칙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“모든 모듈은 </a:t>
            </a:r>
            <a:r>
              <a:rPr lang="en-US" altLang="ko-KR" dirty="0"/>
              <a:t>35</a:t>
            </a:r>
            <a:r>
              <a:rPr lang="ko-KR" altLang="en-US" dirty="0"/>
              <a:t>개에서 </a:t>
            </a:r>
            <a:r>
              <a:rPr lang="en-US" altLang="ko-KR" dirty="0"/>
              <a:t>50</a:t>
            </a:r>
            <a:r>
              <a:rPr lang="ko-KR" altLang="en-US" dirty="0"/>
              <a:t>개 사이의 </a:t>
            </a:r>
            <a:r>
              <a:rPr lang="ko-KR" altLang="en-US" dirty="0" err="1"/>
              <a:t>실행문으로</a:t>
            </a:r>
            <a:r>
              <a:rPr lang="ko-KR" altLang="en-US" dirty="0"/>
              <a:t> 구성하라”</a:t>
            </a:r>
          </a:p>
          <a:p>
            <a:pPr lvl="1" eaLnBrk="1" hangingPunct="1">
              <a:defRPr/>
            </a:pP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33638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우연적 응집도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우연적 </a:t>
            </a:r>
            <a:r>
              <a:rPr lang="ko-KR" altLang="en-US" b="1" dirty="0" err="1"/>
              <a:t>응집도는</a:t>
            </a:r>
            <a:r>
              <a:rPr lang="ko-KR" altLang="en-US" b="1" dirty="0"/>
              <a:t> 왜 그렇게 나쁜가</a:t>
            </a:r>
            <a:r>
              <a:rPr lang="en-US" altLang="ko-KR" b="1" dirty="0"/>
              <a:t>? </a:t>
            </a:r>
            <a:endParaRPr lang="ko-KR" altLang="en-US" b="1" dirty="0"/>
          </a:p>
          <a:p>
            <a:pPr lvl="1">
              <a:defRPr/>
            </a:pPr>
            <a:r>
              <a:rPr lang="ko-KR" altLang="en-US" dirty="0" err="1"/>
              <a:t>프로덕트의</a:t>
            </a:r>
            <a:r>
              <a:rPr lang="ko-KR" altLang="en-US" dirty="0"/>
              <a:t> 유지보수성</a:t>
            </a:r>
            <a:r>
              <a:rPr lang="en-US" altLang="ko-KR" dirty="0"/>
              <a:t>, </a:t>
            </a:r>
            <a:r>
              <a:rPr lang="ko-KR" altLang="en-US" dirty="0"/>
              <a:t>즉 수정적 유지보수와 기능 향상을 저하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재사용성</a:t>
            </a:r>
            <a:r>
              <a:rPr lang="en-US" altLang="ko-KR" dirty="0"/>
              <a:t>(reusability)</a:t>
            </a:r>
            <a:r>
              <a:rPr lang="ko-KR" altLang="en-US" dirty="0"/>
              <a:t>이 없음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재사용성의 결여는 심각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소프트웨어의 구축 비용은 너무 커서 </a:t>
            </a:r>
            <a:r>
              <a:rPr lang="ko-KR" altLang="en-US" dirty="0" err="1"/>
              <a:t>가능한한</a:t>
            </a:r>
            <a:r>
              <a:rPr lang="ko-KR" altLang="en-US" dirty="0"/>
              <a:t> 모듈들을 재사용하는 것은 필수적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모듈을 설계하고 코딩하고 문서화시키고 더욱이 </a:t>
            </a:r>
            <a:r>
              <a:rPr lang="ko-KR" altLang="en-US" dirty="0" err="1"/>
              <a:t>테스팅에는</a:t>
            </a:r>
            <a:r>
              <a:rPr lang="ko-KR" altLang="en-US" dirty="0"/>
              <a:t> 많은 시간이 소요되기 때문에 비용이 많이 드는 프로세스</a:t>
            </a:r>
            <a:endParaRPr lang="en-US" altLang="ko-KR" dirty="0"/>
          </a:p>
          <a:p>
            <a:pPr lvl="1">
              <a:defRPr/>
            </a:pPr>
            <a:endParaRPr lang="ko-KR" altLang="en-US" dirty="0"/>
          </a:p>
          <a:p>
            <a:pPr lvl="1">
              <a:defRPr/>
            </a:pPr>
            <a:r>
              <a:rPr lang="ko-KR" altLang="en-US" dirty="0"/>
              <a:t>우연적 </a:t>
            </a:r>
            <a:r>
              <a:rPr lang="ko-KR" altLang="en-US" dirty="0" err="1"/>
              <a:t>응집도를</a:t>
            </a:r>
            <a:r>
              <a:rPr lang="ko-KR" altLang="en-US" dirty="0"/>
              <a:t> 가진 모듈은 교정하기 쉬움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다양한 오퍼레이션들을 수행하기 때문에 모듈을 하나의 오퍼레이션을 수행하는 작은 모듈로 나누기가 쉬움</a:t>
            </a:r>
          </a:p>
        </p:txBody>
      </p:sp>
      <p:sp>
        <p:nvSpPr>
          <p:cNvPr id="7" name="텍스트 개체 틀 3"/>
          <p:cNvSpPr txBox="1">
            <a:spLocks/>
          </p:cNvSpPr>
          <p:nvPr/>
        </p:nvSpPr>
        <p:spPr bwMode="auto">
          <a:xfrm>
            <a:off x="395288" y="1124744"/>
            <a:ext cx="2533638" cy="400110"/>
          </a:xfrm>
          <a:prstGeom prst="rect">
            <a:avLst/>
          </a:prstGeom>
          <a:noFill/>
          <a:ln w="57150">
            <a:gradFill flip="none" rotWithShape="1">
              <a:gsLst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80000">
                  <a:schemeClr val="bg1">
                    <a:alpha val="0"/>
                  </a:schemeClr>
                </a:gs>
                <a:gs pos="100000">
                  <a:schemeClr val="tx2">
                    <a:alpha val="55000"/>
                  </a:schemeClr>
                </a:gs>
              </a:gsLst>
              <a:lin ang="5400000" scaled="1"/>
              <a:tileRect/>
            </a:gra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marL="342900" indent="-342900" algn="ctr" eaLnBrk="0" hangingPunct="0">
              <a:spcBef>
                <a:spcPct val="20000"/>
              </a:spcBef>
              <a:buFont typeface="Arial" charset="0"/>
              <a:buNone/>
              <a:defRPr/>
            </a:pPr>
            <a:r>
              <a:rPr kumimoji="0" lang="ko-KR" altLang="en-US" sz="2000" dirty="0">
                <a:uFill>
                  <a:solidFill>
                    <a:schemeClr val="tx2"/>
                  </a:solidFill>
                </a:uFill>
                <a:latin typeface="HY견고딕" pitchFamily="18" charset="-127"/>
                <a:ea typeface="HY견고딕" pitchFamily="18" charset="-127"/>
              </a:rPr>
              <a:t>우연적 응집도</a:t>
            </a:r>
            <a:r>
              <a:rPr kumimoji="0" lang="en-US" altLang="ko-KR" sz="2000" dirty="0">
                <a:uFill>
                  <a:solidFill>
                    <a:schemeClr val="tx2"/>
                  </a:solidFill>
                </a:uFill>
                <a:latin typeface="HY견고딕" pitchFamily="18" charset="-127"/>
                <a:ea typeface="HY견고딕" pitchFamily="18" charset="-127"/>
              </a:rPr>
              <a:t>(2/2)</a:t>
            </a:r>
            <a:endParaRPr kumimoji="0" lang="ko-KR" altLang="en-US" sz="2000" dirty="0">
              <a:uFill>
                <a:solidFill>
                  <a:schemeClr val="tx2"/>
                </a:solidFill>
              </a:u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b="1" dirty="0"/>
              <a:t>호출모듈</a:t>
            </a:r>
            <a:r>
              <a:rPr lang="en-US" altLang="ko-KR" b="1" dirty="0"/>
              <a:t>(calling module)</a:t>
            </a:r>
            <a:r>
              <a:rPr lang="ko-KR" altLang="en-US" b="1" dirty="0"/>
              <a:t>이 선택한 모듈이 일련의 관련 오퍼레이션들을 수행</a:t>
            </a:r>
            <a:endParaRPr lang="en-US" altLang="ko-KR" b="1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Example 1: 4</a:t>
            </a:r>
            <a:r>
              <a:rPr lang="ko-KR" altLang="en-US" dirty="0"/>
              <a:t>개의</a:t>
            </a:r>
            <a:r>
              <a:rPr lang="en-US" altLang="ko-KR" dirty="0"/>
              <a:t> </a:t>
            </a:r>
            <a:r>
              <a:rPr lang="ko-KR" altLang="en-US" dirty="0"/>
              <a:t>인수 호출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buFont typeface="Webdings" pitchFamily="-108" charset="2"/>
              <a:buNone/>
              <a:defRPr/>
            </a:pPr>
            <a:r>
              <a:rPr lang="en-US" altLang="ko-KR" sz="1400" dirty="0">
                <a:cs typeface="Times New Roman" charset="0"/>
              </a:rPr>
              <a:t>	</a:t>
            </a:r>
            <a:r>
              <a:rPr lang="en-US" altLang="ko-KR" sz="1400" dirty="0" err="1">
                <a:cs typeface="Times New Roman" charset="0"/>
              </a:rPr>
              <a:t>function_code</a:t>
            </a:r>
            <a:r>
              <a:rPr lang="en-US" altLang="ko-KR" sz="1400" dirty="0">
                <a:cs typeface="Times New Roman" charset="0"/>
              </a:rPr>
              <a:t> = 7;</a:t>
            </a:r>
          </a:p>
          <a:p>
            <a:pPr lvl="1" eaLnBrk="1" hangingPunct="1">
              <a:lnSpc>
                <a:spcPct val="150000"/>
              </a:lnSpc>
              <a:buFont typeface="Webdings" pitchFamily="-108" charset="2"/>
              <a:buNone/>
              <a:defRPr/>
            </a:pPr>
            <a:r>
              <a:rPr lang="en-US" altLang="ko-KR" sz="1400" dirty="0">
                <a:cs typeface="Times New Roman" charset="0"/>
              </a:rPr>
              <a:t>	</a:t>
            </a:r>
            <a:r>
              <a:rPr lang="en-US" altLang="ko-KR" sz="1400" dirty="0" err="1">
                <a:cs typeface="Times New Roman" charset="0"/>
              </a:rPr>
              <a:t>new_operation</a:t>
            </a:r>
            <a:r>
              <a:rPr lang="en-US" altLang="ko-KR" sz="1400" dirty="0">
                <a:cs typeface="Times New Roman" charset="0"/>
              </a:rPr>
              <a:t> (op code, dummy_1, dummy_2, dummy_3);</a:t>
            </a:r>
          </a:p>
          <a:p>
            <a:pPr lvl="1" eaLnBrk="1" hangingPunct="1">
              <a:lnSpc>
                <a:spcPct val="150000"/>
              </a:lnSpc>
              <a:spcBef>
                <a:spcPct val="40000"/>
              </a:spcBef>
              <a:buFont typeface="Webdings" pitchFamily="-108" charset="2"/>
              <a:buNone/>
              <a:defRPr/>
            </a:pPr>
            <a:r>
              <a:rPr lang="en-US" altLang="ko-KR" sz="1400" dirty="0">
                <a:cs typeface="Times New Roman" charset="0"/>
              </a:rPr>
              <a:t>	// dummy_1, dummy_2, and dummy_3 are dummy variables,</a:t>
            </a:r>
          </a:p>
          <a:p>
            <a:pPr lvl="1" eaLnBrk="1" hangingPunct="1">
              <a:lnSpc>
                <a:spcPct val="150000"/>
              </a:lnSpc>
              <a:spcBef>
                <a:spcPct val="0"/>
              </a:spcBef>
              <a:buFont typeface="Webdings" pitchFamily="-108" charset="2"/>
              <a:buNone/>
              <a:defRPr/>
            </a:pPr>
            <a:r>
              <a:rPr lang="en-US" altLang="ko-KR" sz="1400" dirty="0">
                <a:cs typeface="Times New Roman" charset="0"/>
              </a:rPr>
              <a:t>	// not used if function code is equal to 7</a:t>
            </a:r>
            <a:r>
              <a:rPr lang="en-US" altLang="ko-KR" dirty="0"/>
              <a:t> 	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Example 2: </a:t>
            </a:r>
            <a:r>
              <a:rPr lang="ko-KR" altLang="en-US" dirty="0"/>
              <a:t>모든 입력과 출력을 수행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Example 3: </a:t>
            </a:r>
            <a:r>
              <a:rPr lang="ko-KR" altLang="en-US" dirty="0"/>
              <a:t>마스터 파일 레코드들의 삽입</a:t>
            </a:r>
            <a:r>
              <a:rPr lang="en-US" altLang="ko-KR" dirty="0"/>
              <a:t>, </a:t>
            </a:r>
            <a:r>
              <a:rPr lang="ko-KR" altLang="en-US" dirty="0"/>
              <a:t>수정들을 편집하는 모듈</a:t>
            </a:r>
            <a:endParaRPr lang="en-US" altLang="ko-KR" dirty="0"/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ko-KR" dirty="0"/>
              <a:t>Example 4: OS/VS2</a:t>
            </a:r>
            <a:r>
              <a:rPr lang="ko-KR" altLang="en-US" dirty="0"/>
              <a:t>의 초기 버전에서 논리적 응집도를 가진 모듈은 </a:t>
            </a:r>
            <a:r>
              <a:rPr lang="en-US" altLang="ko-KR" dirty="0"/>
              <a:t>13</a:t>
            </a:r>
            <a:r>
              <a:rPr lang="ko-KR" altLang="en-US" dirty="0"/>
              <a:t>개의 다른 오퍼레이션들을 수행한다</a:t>
            </a:r>
            <a:r>
              <a:rPr lang="en-US" altLang="ko-KR" dirty="0"/>
              <a:t>. </a:t>
            </a:r>
            <a:r>
              <a:rPr lang="ko-KR" altLang="en-US" dirty="0"/>
              <a:t>즉 인터페이스는 </a:t>
            </a:r>
            <a:r>
              <a:rPr lang="en-US" altLang="ko-KR" dirty="0"/>
              <a:t>21</a:t>
            </a:r>
            <a:r>
              <a:rPr lang="ko-KR" altLang="en-US" dirty="0"/>
              <a:t>개의 데이터를 포함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9253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논리적 응집도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왜 논리적 </a:t>
            </a:r>
            <a:r>
              <a:rPr lang="ko-KR" altLang="en-US" b="1" dirty="0" err="1"/>
              <a:t>응집도는</a:t>
            </a:r>
            <a:r>
              <a:rPr lang="ko-KR" altLang="en-US" b="1" dirty="0"/>
              <a:t> 나쁜가</a:t>
            </a:r>
            <a:r>
              <a:rPr lang="en-US" altLang="ko-KR" b="1" dirty="0"/>
              <a:t>?</a:t>
            </a:r>
          </a:p>
          <a:p>
            <a:pPr lvl="1" eaLnBrk="1" hangingPunct="1">
              <a:defRPr/>
            </a:pPr>
            <a:r>
              <a:rPr lang="ko-KR" altLang="en-US" dirty="0"/>
              <a:t>인터페이스를 이해하기 어려움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한 오퍼레이션에 대한 코드가 뒤엉켜 있어서 심각한 유지보수 문제</a:t>
            </a:r>
          </a:p>
          <a:p>
            <a:pPr lvl="1" eaLnBrk="1" hangingPunct="1">
              <a:defRPr/>
            </a:pPr>
            <a:r>
              <a:rPr lang="ko-KR" altLang="en-US" dirty="0"/>
              <a:t>재사용의 어려움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9253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논리적 응집도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43291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모든 입력과 출력을 수행하는 모듈</a:t>
            </a:r>
            <a:endParaRPr lang="en-US" altLang="ko-KR" b="1" dirty="0"/>
          </a:p>
          <a:p>
            <a:pPr lvl="1" eaLnBrk="1" hangingPunct="1">
              <a:defRPr/>
            </a:pPr>
            <a:r>
              <a:rPr lang="ko-KR" altLang="en-US" dirty="0"/>
              <a:t>새로운 테이프 장치가 설치되면</a:t>
            </a:r>
            <a:r>
              <a:rPr lang="en-US" altLang="ko-KR" dirty="0"/>
              <a:t> </a:t>
            </a:r>
            <a:r>
              <a:rPr lang="ko-KR" altLang="en-US" dirty="0"/>
              <a:t>섹션 번호 </a:t>
            </a:r>
            <a:r>
              <a:rPr lang="en-US" altLang="ko-KR" dirty="0"/>
              <a:t>1, 2, 3, 4, 6, 9, 10</a:t>
            </a:r>
            <a:r>
              <a:rPr lang="ko-KR" altLang="en-US" dirty="0"/>
              <a:t>에 대한 수정이 필요</a:t>
            </a:r>
          </a:p>
          <a:p>
            <a:pPr lvl="1" eaLnBrk="1" hangingPunct="1">
              <a:defRPr/>
            </a:pP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9253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논리적 응집도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pic>
        <p:nvPicPr>
          <p:cNvPr id="21513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32363" y="1773238"/>
            <a:ext cx="3317875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b="1" dirty="0"/>
              <a:t>모듈이 시간적으로 연관된 일련의 오퍼레이션들을 수행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Example:</a:t>
            </a: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open_old_master_file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new_master_file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transaction_file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and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print_file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;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initialize_sales_district_table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read_first_transaction_record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read_first_old_master_record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 (a.k.a.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perform_initialization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시간 응집도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b="1" dirty="0"/>
              <a:t>앞 모듈의 오퍼레이션들은 서로 약하게 관련되어 있지만</a:t>
            </a:r>
            <a:r>
              <a:rPr lang="en-US" altLang="ko-KR" b="1" dirty="0"/>
              <a:t>, </a:t>
            </a:r>
            <a:r>
              <a:rPr lang="ko-KR" altLang="en-US" b="1" dirty="0"/>
              <a:t>다른 모듈들에 있는 오퍼레이션들과는 강하게 연관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Consider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sales_district_table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ko-KR" altLang="en-US" dirty="0"/>
              <a:t>이 모듈에는 초기화되어 있지만</a:t>
            </a:r>
            <a:r>
              <a:rPr lang="en-US" altLang="ko-KR" dirty="0"/>
              <a:t>, </a:t>
            </a:r>
          </a:p>
          <a:p>
            <a:pPr lvl="1" eaLnBrk="1" hangingPunct="1">
              <a:buFontTx/>
              <a:buNone/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	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update_sales_region_table</a:t>
            </a:r>
            <a:r>
              <a:rPr lang="ko-KR" altLang="en-US" sz="1800" dirty="0"/>
              <a:t>과</a:t>
            </a:r>
            <a:endParaRPr lang="en-US" altLang="ko-KR" sz="1800" dirty="0"/>
          </a:p>
          <a:p>
            <a:pPr lvl="1" eaLnBrk="1" hangingPunct="1">
              <a:buFontTx/>
              <a:buNone/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	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print_sales_region_table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buFontTx/>
              <a:buNone/>
              <a:defRPr/>
            </a:pPr>
            <a:r>
              <a:rPr lang="en-US" altLang="ko-KR" dirty="0"/>
              <a:t>	</a:t>
            </a:r>
            <a:r>
              <a:rPr lang="ko-KR" altLang="en-US" dirty="0"/>
              <a:t>같은 오퍼레이션은 다른 모듈에 들어 있음</a:t>
            </a:r>
          </a:p>
          <a:p>
            <a:pPr lvl="1"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dirty="0"/>
              <a:t>시간적 </a:t>
            </a:r>
            <a:r>
              <a:rPr lang="ko-KR" altLang="en-US" dirty="0" err="1"/>
              <a:t>응집도를</a:t>
            </a:r>
            <a:r>
              <a:rPr lang="ko-KR" altLang="en-US" dirty="0"/>
              <a:t> 가진 모듈은 다른 </a:t>
            </a:r>
            <a:r>
              <a:rPr lang="ko-KR" altLang="en-US" dirty="0" err="1"/>
              <a:t>프로덕트에서</a:t>
            </a:r>
            <a:r>
              <a:rPr lang="ko-KR" altLang="en-US" dirty="0"/>
              <a:t> 재사용하기 어려움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시간 응집도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모듈이 </a:t>
            </a:r>
            <a:r>
              <a:rPr lang="ko-KR" altLang="en-US" b="1" dirty="0" err="1"/>
              <a:t>프로덕트가</a:t>
            </a:r>
            <a:r>
              <a:rPr lang="ko-KR" altLang="en-US" b="1" dirty="0"/>
              <a:t> 수행해야 하는 단계별 순서로 일련의 오퍼레이션들을 수행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Example:</a:t>
            </a: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read_part_number_and_update_repair_record_on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_</a:t>
            </a:r>
          </a:p>
          <a:p>
            <a:pPr lvl="1" eaLnBrk="1" hangingPunct="1">
              <a:buFont typeface="Webdings" pitchFamily="-108" charset="2"/>
              <a:buNone/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		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master_file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적어도 오퍼레이션들은 서로 절차적으로 연관이 되어 있어 시간적 응집도보다 훨씬 좋음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오퍼레이션들은 서로 약하게 연결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모듈이 다른 </a:t>
            </a:r>
            <a:r>
              <a:rPr lang="ko-KR" altLang="en-US" dirty="0" err="1"/>
              <a:t>프로덕트에서</a:t>
            </a:r>
            <a:r>
              <a:rPr lang="ko-KR" altLang="en-US" dirty="0"/>
              <a:t> 재사용되기는 쉽지 않음</a:t>
            </a:r>
          </a:p>
          <a:p>
            <a:pPr lvl="1" eaLnBrk="1" hangingPunct="1">
              <a:defRPr/>
            </a:pPr>
            <a:endParaRPr lang="ko-KR" altLang="en-US" dirty="0"/>
          </a:p>
          <a:p>
            <a:pPr lvl="1" eaLnBrk="1" hangingPunct="1">
              <a:buFont typeface="Webdings" pitchFamily="-108" charset="2"/>
              <a:buNone/>
              <a:defRPr/>
            </a:pP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buFont typeface="Webdings" pitchFamily="-108" charset="2"/>
              <a:buNone/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	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3357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절차적 응집도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제목 1"/>
          <p:cNvSpPr>
            <a:spLocks noGrp="1"/>
          </p:cNvSpPr>
          <p:nvPr>
            <p:ph type="ctrTitle"/>
          </p:nvPr>
        </p:nvSpPr>
        <p:spPr>
          <a:xfrm>
            <a:off x="685800" y="2205038"/>
            <a:ext cx="7772400" cy="1109662"/>
          </a:xfrm>
        </p:spPr>
        <p:txBody>
          <a:bodyPr/>
          <a:lstStyle/>
          <a:p>
            <a:pPr algn="l"/>
            <a:r>
              <a:rPr lang="en-US" altLang="ko-KR" sz="2400" b="1"/>
              <a:t>Chapter 7.</a:t>
            </a:r>
            <a:br>
              <a:rPr lang="en-US" altLang="ko-KR" sz="2400" b="1"/>
            </a:br>
            <a:r>
              <a:rPr lang="en-US" altLang="ko-KR" sz="4000" b="1">
                <a:latin typeface="HY동녘B" pitchFamily="18" charset="-127"/>
                <a:ea typeface="HY동녘B" pitchFamily="18" charset="-127"/>
              </a:rPr>
              <a:t>  	</a:t>
            </a:r>
            <a:r>
              <a:rPr lang="ko-KR" altLang="en-US" sz="4000" b="1">
                <a:latin typeface="HY동녘B" pitchFamily="18" charset="-127"/>
                <a:ea typeface="HY동녘B" pitchFamily="18" charset="-127"/>
              </a:rPr>
              <a:t>모듈에서 객체까지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b="1" dirty="0"/>
              <a:t>모듈이 </a:t>
            </a:r>
            <a:r>
              <a:rPr lang="ko-KR" altLang="en-US" b="1" dirty="0" err="1"/>
              <a:t>프로덕트가</a:t>
            </a:r>
            <a:r>
              <a:rPr lang="ko-KR" altLang="en-US" b="1" dirty="0"/>
              <a:t> 수행해야 하는 단계별 순서로 연관된 일련의 오퍼레이션들을 수행하고 또 모든 오퍼레이션들이 동일 데이터 상에서 수행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1:</a:t>
            </a:r>
          </a:p>
          <a:p>
            <a:pPr lvl="2" eaLnBrk="1" hangingPunct="1">
              <a:buFont typeface="Webdings" pitchFamily="-108" charset="2"/>
              <a:buNone/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update_record_in_database_and_write_it_to_audit_trail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2:</a:t>
            </a:r>
          </a:p>
          <a:p>
            <a:pPr lvl="2" eaLnBrk="1" hangingPunct="1">
              <a:buFont typeface="Webdings" pitchFamily="-108" charset="2"/>
              <a:buNone/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calculate_new_coordinates_and_send_them_to_terminal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2" eaLnBrk="1" hangingPunct="1">
              <a:buFont typeface="Webdings" pitchFamily="-108" charset="2"/>
              <a:buNone/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  <a:p>
            <a:pPr>
              <a:defRPr/>
            </a:pPr>
            <a:r>
              <a:rPr lang="ko-KR" altLang="en-US" b="1" dirty="0"/>
              <a:t>모듈의 오퍼레이션들이 밀접하게 연관되어 있어 절차적 응집도보다 좋음</a:t>
            </a:r>
            <a:endParaRPr lang="en-US" altLang="ko-KR" b="1" dirty="0"/>
          </a:p>
          <a:p>
            <a:pPr lvl="1">
              <a:defRPr/>
            </a:pPr>
            <a:r>
              <a:rPr lang="ko-KR" altLang="en-US" dirty="0"/>
              <a:t>우연적</a:t>
            </a:r>
            <a:r>
              <a:rPr lang="en-US" altLang="ko-KR" dirty="0"/>
              <a:t>, </a:t>
            </a:r>
            <a:r>
              <a:rPr lang="ko-KR" altLang="en-US" dirty="0"/>
              <a:t>논리적</a:t>
            </a:r>
            <a:r>
              <a:rPr lang="en-US" altLang="ko-KR" dirty="0"/>
              <a:t>, </a:t>
            </a:r>
            <a:r>
              <a:rPr lang="ko-KR" altLang="en-US" dirty="0"/>
              <a:t>시간적</a:t>
            </a:r>
            <a:r>
              <a:rPr lang="en-US" altLang="ko-KR" dirty="0"/>
              <a:t>, </a:t>
            </a:r>
            <a:r>
              <a:rPr lang="ko-KR" altLang="en-US" dirty="0"/>
              <a:t>절차적 </a:t>
            </a:r>
            <a:r>
              <a:rPr lang="ko-KR" altLang="en-US" dirty="0" err="1"/>
              <a:t>응집도들의</a:t>
            </a:r>
            <a:r>
              <a:rPr lang="ko-KR" altLang="en-US" dirty="0"/>
              <a:t> 결함처럼 모듈이 재사용 </a:t>
            </a:r>
            <a:r>
              <a:rPr lang="ko-KR" altLang="en-US" dirty="0" err="1"/>
              <a:t>될수</a:t>
            </a:r>
            <a:r>
              <a:rPr lang="ko-KR" altLang="en-US" dirty="0"/>
              <a:t> 없음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해결방안</a:t>
            </a:r>
            <a:r>
              <a:rPr lang="en-US" altLang="ko-KR" dirty="0"/>
              <a:t>: </a:t>
            </a:r>
            <a:r>
              <a:rPr lang="ko-KR" altLang="en-US" dirty="0"/>
              <a:t>모듈을 하나의 오퍼레이션을 수행하는 분리된 모듈들로 분할시키는 방법</a:t>
            </a:r>
          </a:p>
          <a:p>
            <a:pPr lvl="1" eaLnBrk="1" hangingPunct="1">
              <a:buFont typeface="Webdings" pitchFamily="-108" charset="2"/>
              <a:buNone/>
              <a:defRPr/>
            </a:pPr>
            <a:endParaRPr lang="en-US" altLang="ko-KR" sz="1800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6213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교환적 응집도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lnSpc>
                <a:spcPct val="120000"/>
              </a:lnSpc>
              <a:defRPr/>
            </a:pPr>
            <a:r>
              <a:rPr lang="ko-KR" altLang="en-US" b="1" dirty="0"/>
              <a:t>정확히 하나의 액션</a:t>
            </a:r>
            <a:r>
              <a:rPr lang="en-US" altLang="ko-KR" b="1" dirty="0"/>
              <a:t>(action)</a:t>
            </a:r>
            <a:r>
              <a:rPr lang="ko-KR" altLang="en-US" b="1" dirty="0"/>
              <a:t>을 수행하거나 하나의 목표를 달성하는 모듈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altLang="ko-KR" dirty="0">
                <a:ea typeface="ＭＳ Ｐゴシック" charset="-128"/>
              </a:rPr>
              <a:t>Example 1:</a:t>
            </a:r>
          </a:p>
          <a:p>
            <a:pPr lvl="2" eaLnBrk="1" hangingPunct="1">
              <a:lnSpc>
                <a:spcPct val="100000"/>
              </a:lnSpc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get_temperature_of_furnace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altLang="ko-KR" dirty="0">
                <a:ea typeface="ＭＳ Ｐゴシック" charset="-128"/>
              </a:rPr>
              <a:t>Example 2:	</a:t>
            </a:r>
          </a:p>
          <a:p>
            <a:pPr lvl="2" eaLnBrk="1" hangingPunct="1">
              <a:lnSpc>
                <a:spcPct val="100000"/>
              </a:lnSpc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compute_orbital_of_electron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altLang="ko-KR" dirty="0">
                <a:ea typeface="ＭＳ Ｐゴシック" charset="-128"/>
              </a:rPr>
              <a:t>Example 3:</a:t>
            </a:r>
          </a:p>
          <a:p>
            <a:pPr lvl="2" eaLnBrk="1" hangingPunct="1">
              <a:lnSpc>
                <a:spcPct val="100000"/>
              </a:lnSpc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write_to_diskette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altLang="ko-KR" dirty="0">
                <a:ea typeface="ＭＳ Ｐゴシック" charset="-128"/>
              </a:rPr>
              <a:t>Example 4:</a:t>
            </a:r>
          </a:p>
          <a:p>
            <a:pPr lvl="2" eaLnBrk="1" hangingPunct="1">
              <a:lnSpc>
                <a:spcPct val="100000"/>
              </a:lnSpc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calculate_sales_commission</a:t>
            </a: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b="1" dirty="0"/>
              <a:t>재사용 가능</a:t>
            </a:r>
            <a:endParaRPr lang="en-US" altLang="ko-KR" b="1" dirty="0"/>
          </a:p>
          <a:p>
            <a:pPr lvl="1" eaLnBrk="1" hangingPunct="1">
              <a:defRPr/>
            </a:pPr>
            <a:r>
              <a:rPr lang="ko-KR" altLang="en-US" dirty="0"/>
              <a:t>교정적인 유지보수가 쉬움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결함 격리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적은 회귀결함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 err="1"/>
              <a:t>프로덕트를</a:t>
            </a:r>
            <a:r>
              <a:rPr lang="ko-KR" altLang="en-US" dirty="0"/>
              <a:t> 확장하기 용이함</a:t>
            </a:r>
            <a:endParaRPr lang="en-US" altLang="ko-KR" dirty="0"/>
          </a:p>
          <a:p>
            <a:pPr lvl="2" eaLnBrk="1" hangingPunct="1">
              <a:lnSpc>
                <a:spcPct val="120000"/>
              </a:lnSpc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10501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/>
              <a:t>기능적 응집도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모듈이 만약 각각 자신의 </a:t>
            </a:r>
            <a:r>
              <a:rPr lang="ko-KR" altLang="en-US" dirty="0" err="1"/>
              <a:t>엔트리</a:t>
            </a:r>
            <a:r>
              <a:rPr lang="ko-KR" altLang="en-US" dirty="0"/>
              <a:t> 포인트</a:t>
            </a:r>
            <a:r>
              <a:rPr lang="en-US" altLang="ko-KR" dirty="0"/>
              <a:t>(entry point)</a:t>
            </a:r>
            <a:r>
              <a:rPr lang="ko-KR" altLang="en-US" dirty="0"/>
              <a:t>를 갖고 오퍼레이션에 해당하는 독립된 코드를 갖고 또 모두 동일한 데이터 구조상에서 수행되는 많은 오퍼레이션들이 수행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7651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정보적 응집도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7651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정보적 응집도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pic>
        <p:nvPicPr>
          <p:cNvPr id="28681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47813" y="1773238"/>
            <a:ext cx="6048375" cy="402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내용 개체 틀 2"/>
          <p:cNvSpPr txBox="1">
            <a:spLocks/>
          </p:cNvSpPr>
          <p:nvPr/>
        </p:nvSpPr>
        <p:spPr bwMode="auto">
          <a:xfrm>
            <a:off x="457200" y="5876925"/>
            <a:ext cx="8507413" cy="249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Blip>
                <a:blip r:embed="rId4"/>
              </a:buBlip>
              <a:defRPr/>
            </a:pPr>
            <a:r>
              <a:rPr kumimoji="0" lang="ko-KR" altLang="en-US" dirty="0">
                <a:latin typeface="+mn-ea"/>
                <a:ea typeface="+mn-ea"/>
              </a:rPr>
              <a:t>정보적 </a:t>
            </a:r>
            <a:r>
              <a:rPr kumimoji="0" lang="ko-KR" altLang="en-US" dirty="0" err="1">
                <a:latin typeface="+mn-ea"/>
                <a:ea typeface="+mn-ea"/>
              </a:rPr>
              <a:t>응집도를</a:t>
            </a:r>
            <a:r>
              <a:rPr kumimoji="0" lang="ko-KR" altLang="en-US" dirty="0">
                <a:latin typeface="+mn-ea"/>
                <a:ea typeface="+mn-ea"/>
              </a:rPr>
              <a:t> 가진 모듈은 관심의 분리에 한 예</a:t>
            </a:r>
            <a:endParaRPr kumimoji="0" lang="en-US" altLang="ko-KR" dirty="0">
              <a:latin typeface="+mn-ea"/>
              <a:ea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23</a:t>
            </a:fld>
            <a:endParaRPr lang="ko-KR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7.2  </a:t>
            </a:r>
            <a:r>
              <a:rPr lang="ko-KR" altLang="en-US"/>
              <a:t>응집도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6213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/>
              <a:t>응집도 예제</a:t>
            </a:r>
            <a:endParaRPr lang="ko-KR" altLang="en-US" dirty="0"/>
          </a:p>
        </p:txBody>
      </p:sp>
      <p:pic>
        <p:nvPicPr>
          <p:cNvPr id="2970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850" y="1773238"/>
            <a:ext cx="7226300" cy="4586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24</a:t>
            </a:fld>
            <a:endParaRPr lang="ko-KR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두 모듈간의 상호작용의 정도</a:t>
            </a:r>
          </a:p>
          <a:p>
            <a:pPr lvl="1" eaLnBrk="1" hangingPunct="1">
              <a:defRPr/>
            </a:pPr>
            <a:r>
              <a:rPr lang="ko-KR" altLang="en-US" dirty="0"/>
              <a:t>다섯 가지 카테고리의 결합도 수준</a:t>
            </a:r>
            <a:r>
              <a:rPr lang="en-US" altLang="ko-KR" dirty="0"/>
              <a:t> (non-linear scale)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240608" cy="400110"/>
          </a:xfrm>
          <a:noFill/>
        </p:spPr>
        <p:txBody>
          <a:bodyPr/>
          <a:lstStyle/>
          <a:p>
            <a:pPr>
              <a:defRPr/>
            </a:pPr>
            <a:r>
              <a:rPr lang="en-US" altLang="ko-KR" dirty="0">
                <a:ea typeface="ＭＳ Ｐゴシック" charset="-128"/>
              </a:rPr>
              <a:t>Definition of Coupling</a:t>
            </a:r>
            <a:endParaRPr lang="ko-KR" altLang="en-US" dirty="0"/>
          </a:p>
        </p:txBody>
      </p:sp>
      <p:pic>
        <p:nvPicPr>
          <p:cNvPr id="30729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57363" y="2781300"/>
            <a:ext cx="5629275" cy="2582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25</a:t>
            </a:fld>
            <a:endParaRPr lang="ko-KR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b="1" dirty="0"/>
              <a:t>하나의 모듈이 다른 모듈의 내용들을 직접적으로 참조</a:t>
            </a:r>
            <a:endParaRPr lang="en-US" altLang="ko-KR" b="1" dirty="0"/>
          </a:p>
          <a:p>
            <a:pPr lvl="1">
              <a:defRPr/>
            </a:pPr>
            <a:r>
              <a:rPr lang="ko-KR" altLang="en-US" b="1" dirty="0"/>
              <a:t>두 모듈은 내용적으로 결합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1:</a:t>
            </a:r>
          </a:p>
          <a:p>
            <a:pPr lvl="2" eaLnBrk="1" hangingPunct="1">
              <a:defRPr/>
            </a:pPr>
            <a:r>
              <a:rPr lang="en-US" altLang="ko-KR" dirty="0">
                <a:ea typeface="ＭＳ Ｐゴシック" charset="-128"/>
              </a:rPr>
              <a:t>Module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p </a:t>
            </a:r>
            <a:r>
              <a:rPr lang="en-US" altLang="ko-KR" dirty="0">
                <a:ea typeface="ＭＳ Ｐゴシック" charset="-128"/>
              </a:rPr>
              <a:t>modifies a statement of module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q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2:</a:t>
            </a:r>
          </a:p>
          <a:p>
            <a:pPr lvl="2" eaLnBrk="1" hangingPunct="1">
              <a:defRPr/>
            </a:pPr>
            <a:r>
              <a:rPr lang="en-US" altLang="ko-KR" dirty="0">
                <a:ea typeface="ＭＳ Ｐゴシック" charset="-128"/>
              </a:rPr>
              <a:t>Module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p </a:t>
            </a:r>
            <a:r>
              <a:rPr lang="en-US" altLang="ko-KR" dirty="0">
                <a:ea typeface="ＭＳ Ｐゴシック" charset="-128"/>
              </a:rPr>
              <a:t>refers to local data of module q in terms of some numerical displacement within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q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3:</a:t>
            </a:r>
          </a:p>
          <a:p>
            <a:pPr lvl="2" eaLnBrk="1" hangingPunct="1">
              <a:defRPr/>
            </a:pPr>
            <a:r>
              <a:rPr lang="en-US" altLang="ko-KR" dirty="0">
                <a:ea typeface="ＭＳ Ｐゴシック" charset="-128"/>
              </a:rPr>
              <a:t>Module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p </a:t>
            </a:r>
            <a:r>
              <a:rPr lang="en-US" altLang="ko-KR" dirty="0">
                <a:ea typeface="ＭＳ Ｐゴシック" charset="-128"/>
              </a:rPr>
              <a:t>branches into a local label of module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q</a:t>
            </a:r>
          </a:p>
          <a:p>
            <a:pPr lvl="2"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dirty="0"/>
              <a:t>내용 결합도의 위험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어떤 새로운 </a:t>
            </a:r>
            <a:r>
              <a:rPr lang="ko-KR" altLang="en-US" dirty="0" err="1"/>
              <a:t>프로덕트에서</a:t>
            </a:r>
            <a:r>
              <a:rPr lang="ko-KR" altLang="en-US" dirty="0"/>
              <a:t> 모듈 </a:t>
            </a:r>
            <a:r>
              <a:rPr lang="en-US" altLang="ko-KR" dirty="0"/>
              <a:t>q</a:t>
            </a:r>
            <a:r>
              <a:rPr lang="ko-KR" altLang="en-US" dirty="0"/>
              <a:t>를 재사용하지 않고 모듈 </a:t>
            </a:r>
            <a:r>
              <a:rPr lang="en-US" altLang="ko-KR" dirty="0"/>
              <a:t>p</a:t>
            </a:r>
            <a:r>
              <a:rPr lang="ko-KR" altLang="en-US" dirty="0"/>
              <a:t>의 재사용은 불가능</a:t>
            </a:r>
          </a:p>
          <a:p>
            <a:pPr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67638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내용 결합도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26</a:t>
            </a:fld>
            <a:endParaRPr lang="ko-KR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두 모듈들이 같은 전역 데이터를 접근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ko-KR" altLang="en-US" dirty="0">
                <a:ea typeface="ＭＳ Ｐゴシック" charset="-128"/>
              </a:rPr>
              <a:t>인수를 보내면서 서로 상호 교환하지 않고 모듈 </a:t>
            </a:r>
            <a:r>
              <a:rPr lang="en-US" altLang="ko-KR" dirty="0" err="1">
                <a:ea typeface="ＭＳ Ｐゴシック" charset="-128"/>
              </a:rPr>
              <a:t>cca</a:t>
            </a:r>
            <a:r>
              <a:rPr lang="ko-KR" altLang="en-US" dirty="0">
                <a:ea typeface="ＭＳ Ｐゴシック" charset="-128"/>
              </a:rPr>
              <a:t>와 </a:t>
            </a:r>
            <a:r>
              <a:rPr lang="en-US" altLang="ko-KR" dirty="0" err="1">
                <a:ea typeface="ＭＳ Ｐゴシック" charset="-128"/>
              </a:rPr>
              <a:t>ccb</a:t>
            </a:r>
            <a:r>
              <a:rPr lang="ko-KR" altLang="en-US" dirty="0">
                <a:ea typeface="ＭＳ Ｐゴシック" charset="-128"/>
              </a:rPr>
              <a:t>가 </a:t>
            </a:r>
            <a:r>
              <a:rPr lang="en-US" altLang="ko-KR" dirty="0" err="1">
                <a:ea typeface="ＭＳ Ｐゴシック" charset="-128"/>
              </a:rPr>
              <a:t>global_variable</a:t>
            </a:r>
            <a:r>
              <a:rPr lang="ko-KR" altLang="en-US" dirty="0">
                <a:ea typeface="ＭＳ Ｐゴシック" charset="-128"/>
              </a:rPr>
              <a:t>의 값을 접근해서 변경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공통 결합도</a:t>
            </a:r>
            <a:r>
              <a:rPr lang="en-US" altLang="ko-KR" dirty="0"/>
              <a:t>(1/4)</a:t>
            </a:r>
            <a:endParaRPr lang="ko-KR" altLang="en-US" dirty="0"/>
          </a:p>
        </p:txBody>
      </p:sp>
      <p:pic>
        <p:nvPicPr>
          <p:cNvPr id="3277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03388" y="2276475"/>
            <a:ext cx="5737225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27</a:t>
            </a:fld>
            <a:endParaRPr lang="ko-KR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1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Modules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cca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dirty="0">
                <a:ea typeface="ＭＳ Ｐゴシック" charset="-128"/>
              </a:rPr>
              <a:t>and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ccb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dirty="0">
                <a:ea typeface="ＭＳ Ｐゴシック" charset="-128"/>
              </a:rPr>
              <a:t>can access </a:t>
            </a:r>
            <a:r>
              <a:rPr lang="en-US" altLang="ko-KR" i="1" dirty="0">
                <a:ea typeface="ＭＳ Ｐゴシック" charset="-128"/>
              </a:rPr>
              <a:t>and change</a:t>
            </a:r>
            <a:r>
              <a:rPr lang="en-US" altLang="ko-KR" dirty="0">
                <a:ea typeface="ＭＳ Ｐゴシック" charset="-128"/>
              </a:rPr>
              <a:t> the value of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global_variable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2: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Modules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cca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dirty="0">
                <a:ea typeface="ＭＳ Ｐゴシック" charset="-128"/>
              </a:rPr>
              <a:t>and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ccb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dirty="0">
                <a:ea typeface="ＭＳ Ｐゴシック" charset="-128"/>
              </a:rPr>
              <a:t>both have access to the same database, and can both read </a:t>
            </a:r>
            <a:r>
              <a:rPr lang="en-US" altLang="ko-KR" i="1" dirty="0">
                <a:ea typeface="ＭＳ Ｐゴシック" charset="-128"/>
              </a:rPr>
              <a:t>and</a:t>
            </a:r>
            <a:r>
              <a:rPr lang="en-US" altLang="ko-KR" dirty="0">
                <a:ea typeface="ＭＳ Ｐゴシック" charset="-128"/>
              </a:rPr>
              <a:t> </a:t>
            </a:r>
            <a:r>
              <a:rPr lang="en-US" altLang="ko-KR" i="1" dirty="0">
                <a:ea typeface="ＭＳ Ｐゴシック" charset="-128"/>
              </a:rPr>
              <a:t>write</a:t>
            </a:r>
            <a:r>
              <a:rPr lang="en-US" altLang="ko-KR" dirty="0">
                <a:ea typeface="ＭＳ Ｐゴシック" charset="-128"/>
              </a:rPr>
              <a:t> the same record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3:	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FORTRAN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b="1" dirty="0">
                <a:latin typeface="Courier New" charset="0"/>
                <a:ea typeface="ＭＳ Ｐゴシック" charset="-128"/>
              </a:rPr>
              <a:t>common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COBOL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b="1" dirty="0">
                <a:latin typeface="Courier New" charset="0"/>
                <a:ea typeface="ＭＳ Ｐゴシック" charset="-128"/>
              </a:rPr>
              <a:t>common </a:t>
            </a:r>
            <a:r>
              <a:rPr lang="en-US" altLang="ko-KR" dirty="0">
                <a:ea typeface="ＭＳ Ｐゴシック" charset="-128"/>
              </a:rPr>
              <a:t>(nonstandard)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COBOL-80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sz="1800" b="1" dirty="0">
                <a:latin typeface="Courier New" charset="0"/>
                <a:ea typeface="ＭＳ Ｐゴシック" charset="-128"/>
              </a:rPr>
              <a:t>global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공통 결합도</a:t>
            </a:r>
            <a:r>
              <a:rPr lang="en-US" altLang="ko-KR" dirty="0"/>
              <a:t>(2/4)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28</a:t>
            </a:fld>
            <a:endParaRPr lang="ko-KR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ko-KR" altLang="en-US" dirty="0"/>
              <a:t>구조적 프로그래밍의 정신에 모순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dirty="0">
                <a:ea typeface="ＭＳ Ｐゴシック" charset="-128"/>
              </a:rPr>
              <a:t>의사코드 </a:t>
            </a:r>
            <a:r>
              <a:rPr lang="ko-KR" altLang="en-US" dirty="0" err="1">
                <a:ea typeface="ＭＳ Ｐゴシック" charset="-128"/>
              </a:rPr>
              <a:t>프라그먼트</a:t>
            </a: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>
              <a:ea typeface="ＭＳ Ｐゴシック" charset="-128"/>
            </a:endParaRPr>
          </a:p>
          <a:p>
            <a:pPr lvl="1">
              <a:defRPr/>
            </a:pPr>
            <a:r>
              <a:rPr lang="ko-KR" altLang="en-US" dirty="0"/>
              <a:t>어떤 조건하에서 루프를 종료할 것인지를 결정하는 것이 중요</a:t>
            </a:r>
            <a:endParaRPr lang="en-US" altLang="ko-KR" dirty="0"/>
          </a:p>
          <a:p>
            <a:pPr lvl="2">
              <a:defRPr/>
            </a:pPr>
            <a:r>
              <a:rPr lang="ko-KR" altLang="en-US" dirty="0" err="1"/>
              <a:t>런</a:t>
            </a:r>
            <a:r>
              <a:rPr lang="en-US" altLang="ko-KR" dirty="0"/>
              <a:t>-</a:t>
            </a:r>
            <a:r>
              <a:rPr lang="ko-KR" altLang="en-US" dirty="0"/>
              <a:t>타임 실패가 발생하면</a:t>
            </a:r>
            <a:r>
              <a:rPr lang="en-US" altLang="ko-KR" dirty="0"/>
              <a:t>, </a:t>
            </a:r>
            <a:r>
              <a:rPr lang="ko-KR" altLang="en-US" dirty="0"/>
              <a:t>발생했던 것을 재구성하는 것은 어려움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왜냐하면 많은 모듈 중 어떤 것은 </a:t>
            </a:r>
            <a:r>
              <a:rPr lang="en-US" altLang="ko-KR" dirty="0" err="1"/>
              <a:t>global_variable</a:t>
            </a:r>
            <a:r>
              <a:rPr lang="ko-KR" altLang="en-US" dirty="0"/>
              <a:t>의 값을 변경시킬 수 있기 때문</a:t>
            </a:r>
          </a:p>
          <a:p>
            <a:pPr lvl="2">
              <a:defRPr/>
            </a:pPr>
            <a:endParaRPr lang="ko-KR" altLang="en-US" dirty="0"/>
          </a:p>
        </p:txBody>
      </p:sp>
      <p:pic>
        <p:nvPicPr>
          <p:cNvPr id="34822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00313" y="2428875"/>
            <a:ext cx="2674937" cy="1871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공통 결합도</a:t>
            </a:r>
            <a:r>
              <a:rPr lang="en-US" altLang="ko-KR" dirty="0"/>
              <a:t>(3/4)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29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484188" y="1014413"/>
            <a:ext cx="5473700" cy="360362"/>
          </a:xfrm>
        </p:spPr>
        <p:txBody>
          <a:bodyPr/>
          <a:lstStyle/>
          <a:p>
            <a:r>
              <a:rPr lang="ko-KR" altLang="en-US"/>
              <a:t>개요</a:t>
            </a:r>
          </a:p>
        </p:txBody>
      </p:sp>
      <p:sp>
        <p:nvSpPr>
          <p:cNvPr id="8195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2484438" y="1844675"/>
            <a:ext cx="6119812" cy="3600450"/>
          </a:xfrm>
        </p:spPr>
        <p:txBody>
          <a:bodyPr/>
          <a:lstStyle/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모듈이란 무엇인가</a:t>
            </a:r>
            <a:r>
              <a:rPr lang="en-US" altLang="ko-KR">
                <a:latin typeface="HY견고딕" pitchFamily="18" charset="-127"/>
                <a:ea typeface="HY견고딕" pitchFamily="18" charset="-127"/>
              </a:rPr>
              <a:t>?</a:t>
            </a: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응집도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결합도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데이터 캡슐화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추상 데이터 타입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정보 은닉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객체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상속성</a:t>
            </a:r>
            <a:r>
              <a:rPr lang="en-US" altLang="ko-KR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>
                <a:latin typeface="HY견고딕" pitchFamily="18" charset="-127"/>
                <a:ea typeface="HY견고딕" pitchFamily="18" charset="-127"/>
              </a:rPr>
              <a:t>다형성</a:t>
            </a:r>
            <a:r>
              <a:rPr lang="en-US" altLang="ko-KR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>
                <a:latin typeface="HY견고딕" pitchFamily="18" charset="-127"/>
                <a:ea typeface="HY견고딕" pitchFamily="18" charset="-127"/>
              </a:rPr>
              <a:t>동적 바인딩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  <a:p>
            <a:pPr eaLnBrk="1" hangingPunct="1"/>
            <a:r>
              <a:rPr lang="ko-KR" altLang="en-US">
                <a:latin typeface="HY견고딕" pitchFamily="18" charset="-127"/>
                <a:ea typeface="HY견고딕" pitchFamily="18" charset="-127"/>
              </a:rPr>
              <a:t>객체</a:t>
            </a:r>
            <a:r>
              <a:rPr lang="en-US" altLang="ko-KR">
                <a:latin typeface="HY견고딕" pitchFamily="18" charset="-127"/>
                <a:ea typeface="HY견고딕" pitchFamily="18" charset="-127"/>
              </a:rPr>
              <a:t>-</a:t>
            </a:r>
            <a:r>
              <a:rPr lang="ko-KR" altLang="en-US">
                <a:latin typeface="HY견고딕" pitchFamily="18" charset="-127"/>
                <a:ea typeface="HY견고딕" pitchFamily="18" charset="-127"/>
              </a:rPr>
              <a:t>지향 패러다임</a:t>
            </a:r>
            <a:endParaRPr lang="en-US" altLang="ko-KR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67544" y="1545430"/>
            <a:ext cx="5514975" cy="12382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94370389-C177-46D2-9598-217E9ABCFF53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호출 </a:t>
            </a:r>
            <a:r>
              <a:rPr lang="en-US" dirty="0" err="1"/>
              <a:t>edit_this_transaction</a:t>
            </a:r>
            <a:r>
              <a:rPr lang="en-US" dirty="0"/>
              <a:t>(record 7)</a:t>
            </a:r>
            <a:r>
              <a:rPr lang="ko-KR" altLang="en-US" dirty="0"/>
              <a:t>을 고려</a:t>
            </a:r>
          </a:p>
          <a:p>
            <a:pPr lvl="1" eaLnBrk="1" hangingPunct="1">
              <a:defRPr/>
            </a:pPr>
            <a:r>
              <a:rPr lang="ko-KR" altLang="en-US" dirty="0"/>
              <a:t>모듈이 접근 할 수 있는 전역 변수의 값으로 변경</a:t>
            </a:r>
          </a:p>
          <a:p>
            <a:pPr lvl="1" eaLnBrk="1" hangingPunct="1">
              <a:defRPr/>
            </a:pPr>
            <a:r>
              <a:rPr lang="ko-KR" altLang="en-US" dirty="0"/>
              <a:t>전체 모듈은 그것이 무엇을 하든지 정확하게 발견하기 위해 읽혀져야 함</a:t>
            </a:r>
          </a:p>
          <a:p>
            <a:pPr eaLnBrk="1" hangingPunct="1">
              <a:defRPr/>
            </a:pPr>
            <a:r>
              <a:rPr lang="ko-KR" altLang="en-US" dirty="0"/>
              <a:t>유지보수 변경이 전역 변수의 선언에 대한 모듈이면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전역 변수를 접근할 수 있는 모든 모듈이 변경</a:t>
            </a:r>
          </a:p>
          <a:p>
            <a:pPr eaLnBrk="1" hangingPunct="1">
              <a:defRPr/>
            </a:pPr>
            <a:r>
              <a:rPr lang="ko-KR" altLang="en-US" dirty="0"/>
              <a:t>다른 문제는 공통 결합된 모듈이 재사용하기가 </a:t>
            </a:r>
            <a:r>
              <a:rPr lang="ko-KR" altLang="en-US" dirty="0" err="1"/>
              <a:t>어려운점</a:t>
            </a:r>
            <a:endParaRPr lang="ko-KR" altLang="en-US" dirty="0"/>
          </a:p>
          <a:p>
            <a:pPr eaLnBrk="1" hangingPunct="1">
              <a:defRPr/>
            </a:pPr>
            <a:r>
              <a:rPr lang="ko-KR" altLang="en-US" dirty="0"/>
              <a:t>모듈 </a:t>
            </a:r>
            <a:r>
              <a:rPr lang="en-US" altLang="ko-KR" dirty="0"/>
              <a:t>p</a:t>
            </a:r>
            <a:r>
              <a:rPr lang="ko-KR" altLang="en-US" dirty="0"/>
              <a:t>와 프로덕트에 다른 모듈들간의 공통 결합도 </a:t>
            </a:r>
            <a:r>
              <a:rPr lang="ko-KR" altLang="en-US" dirty="0" err="1"/>
              <a:t>인스턴스들이</a:t>
            </a:r>
            <a:r>
              <a:rPr lang="ko-KR" altLang="en-US" dirty="0"/>
              <a:t> 급격히 변경될 수 있는 성질</a:t>
            </a:r>
          </a:p>
          <a:p>
            <a:pPr lvl="1" eaLnBrk="1" hangingPunct="1">
              <a:defRPr/>
            </a:pPr>
            <a:r>
              <a:rPr lang="ko-KR" altLang="en-US" dirty="0"/>
              <a:t>숨겨진 공통 결합도</a:t>
            </a:r>
            <a:r>
              <a:rPr lang="en-US" altLang="ko-KR" i="1" dirty="0"/>
              <a:t>(Clandestine common coupling)</a:t>
            </a:r>
          </a:p>
          <a:p>
            <a:pPr lvl="1" eaLnBrk="1" hangingPunct="1">
              <a:defRPr/>
            </a:pPr>
            <a:r>
              <a:rPr lang="en-US" altLang="ko-KR" dirty="0"/>
              <a:t>Example: The Linux kernel</a:t>
            </a:r>
          </a:p>
          <a:p>
            <a:pPr eaLnBrk="1" hangingPunct="1">
              <a:defRPr/>
            </a:pPr>
            <a:r>
              <a:rPr lang="ko-KR" altLang="en-US" dirty="0"/>
              <a:t>공통 결합도의 결과로 모듈은 </a:t>
            </a:r>
            <a:r>
              <a:rPr lang="ko-KR" altLang="en-US" dirty="0" err="1"/>
              <a:t>필요로한</a:t>
            </a:r>
            <a:r>
              <a:rPr lang="ko-KR" altLang="en-US" dirty="0"/>
              <a:t> 것보다 더 많은 데이터를 노출</a:t>
            </a:r>
          </a:p>
          <a:p>
            <a:pPr lvl="1" eaLnBrk="1" hangingPunct="1">
              <a:defRPr/>
            </a:pPr>
            <a:r>
              <a:rPr lang="ko-KR" altLang="en-US" dirty="0"/>
              <a:t>컴퓨터 범죄 발생 가능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</p:txBody>
      </p:sp>
      <p:sp>
        <p:nvSpPr>
          <p:cNvPr id="9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4788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공통 결합도</a:t>
            </a:r>
            <a:r>
              <a:rPr lang="en-US" altLang="ko-KR" dirty="0"/>
              <a:t>(4/4)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30</a:t>
            </a:fld>
            <a:endParaRPr lang="ko-KR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하나의 모듈이 다른 모듈의 </a:t>
            </a:r>
            <a:r>
              <a:rPr lang="ko-KR" altLang="en-US" dirty="0" err="1"/>
              <a:t>로직을</a:t>
            </a:r>
            <a:r>
              <a:rPr lang="ko-KR" altLang="en-US" dirty="0"/>
              <a:t> 제어하면</a:t>
            </a:r>
            <a:r>
              <a:rPr lang="en-US" altLang="ko-KR" dirty="0"/>
              <a:t>, </a:t>
            </a:r>
            <a:r>
              <a:rPr lang="ko-KR" altLang="en-US" dirty="0"/>
              <a:t>두 모듈들은 제어 결합도</a:t>
            </a:r>
            <a:r>
              <a:rPr lang="en-US" altLang="ko-KR" dirty="0"/>
              <a:t>(control coupling)</a:t>
            </a:r>
            <a:r>
              <a:rPr lang="ko-KR" altLang="en-US" dirty="0"/>
              <a:t>를 갖는다</a:t>
            </a:r>
          </a:p>
          <a:p>
            <a:pPr lvl="1" eaLnBrk="1" hangingPunct="1">
              <a:defRPr/>
            </a:pPr>
            <a:r>
              <a:rPr lang="en-US" altLang="ko-KR" dirty="0"/>
              <a:t>Example 1:</a:t>
            </a:r>
          </a:p>
          <a:p>
            <a:pPr lvl="2" eaLnBrk="1" hangingPunct="1">
              <a:defRPr/>
            </a:pPr>
            <a:r>
              <a:rPr lang="en-US" altLang="ko-KR" dirty="0"/>
              <a:t>An operation code is passed to a module with logical cohesion</a:t>
            </a:r>
          </a:p>
          <a:p>
            <a:pPr lvl="1" eaLnBrk="1" hangingPunct="1">
              <a:defRPr/>
            </a:pPr>
            <a:r>
              <a:rPr lang="en-US" altLang="ko-KR" dirty="0"/>
              <a:t>Example 2:</a:t>
            </a:r>
          </a:p>
          <a:p>
            <a:pPr lvl="2" eaLnBrk="1" hangingPunct="1">
              <a:defRPr/>
            </a:pPr>
            <a:r>
              <a:rPr lang="en-US" altLang="ko-KR" dirty="0"/>
              <a:t>A control switch passed as an argument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ko-KR" dirty="0"/>
              <a:t>Module </a:t>
            </a:r>
            <a:r>
              <a:rPr lang="en-US" altLang="ko-KR" sz="1400" dirty="0"/>
              <a:t>p</a:t>
            </a:r>
            <a:r>
              <a:rPr lang="en-US" altLang="ko-KR" dirty="0"/>
              <a:t> calls module q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ko-KR" dirty="0"/>
              <a:t>Message: 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en-US" altLang="ko-KR" dirty="0"/>
              <a:t>“</a:t>
            </a:r>
            <a:r>
              <a:rPr lang="ko-KR" altLang="en-US" dirty="0"/>
              <a:t>나는 내 </a:t>
            </a:r>
            <a:r>
              <a:rPr lang="ko-KR" altLang="en-US" dirty="0" err="1"/>
              <a:t>테스크를</a:t>
            </a:r>
            <a:r>
              <a:rPr lang="ko-KR" altLang="en-US" dirty="0"/>
              <a:t> 완성 할 수 없다</a:t>
            </a:r>
            <a:r>
              <a:rPr lang="en-US" altLang="ko-KR" dirty="0"/>
              <a:t>” — data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ko-KR" dirty="0"/>
              <a:t>Message: 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en-US" altLang="ko-KR" dirty="0"/>
              <a:t>“</a:t>
            </a:r>
            <a:r>
              <a:rPr lang="ko-KR" altLang="en-US" dirty="0"/>
              <a:t>나는 내 태스크를 완성 할 수 없어서 에러 메시지 </a:t>
            </a:r>
            <a:r>
              <a:rPr lang="en-US" altLang="ko-KR" dirty="0"/>
              <a:t>ABC123</a:t>
            </a:r>
            <a:r>
              <a:rPr lang="ko-KR" altLang="en-US" dirty="0"/>
              <a:t>을 작성한다</a:t>
            </a:r>
            <a:r>
              <a:rPr lang="en-US" altLang="ko-KR" dirty="0"/>
              <a:t>”</a:t>
            </a:r>
            <a:r>
              <a:rPr lang="en-US" altLang="ko-KR" sz="1600" dirty="0"/>
              <a:t> </a:t>
            </a:r>
            <a:r>
              <a:rPr lang="en-US" altLang="ko-KR" dirty="0"/>
              <a:t>— control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dirty="0"/>
          </a:p>
          <a:p>
            <a:pPr lvl="3" eaLnBrk="1" hangingPunct="1">
              <a:defRPr/>
            </a:pP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9076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제어 결합도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31</a:t>
            </a:fld>
            <a:endParaRPr lang="ko-KR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모듈은 독립적이지 않음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호출된 모듈인 모듈 </a:t>
            </a:r>
            <a:r>
              <a:rPr lang="en-US" altLang="ko-KR" dirty="0"/>
              <a:t>q</a:t>
            </a:r>
            <a:r>
              <a:rPr lang="ko-KR" altLang="en-US" dirty="0"/>
              <a:t>는 모듈 </a:t>
            </a:r>
            <a:r>
              <a:rPr lang="en-US" altLang="ko-KR" dirty="0"/>
              <a:t>p</a:t>
            </a:r>
            <a:r>
              <a:rPr lang="ko-KR" altLang="en-US" dirty="0"/>
              <a:t>의 내부 구조와 로직을 알아야 함</a:t>
            </a:r>
          </a:p>
          <a:p>
            <a:pPr lvl="1">
              <a:defRPr/>
            </a:pPr>
            <a:r>
              <a:rPr lang="ko-KR" altLang="en-US" dirty="0"/>
              <a:t>결론적으로 재사용의 가능성이 감소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제어 </a:t>
            </a:r>
            <a:r>
              <a:rPr lang="ko-KR" altLang="en-US" dirty="0" err="1"/>
              <a:t>결합도는</a:t>
            </a:r>
            <a:r>
              <a:rPr lang="ko-KR" altLang="en-US" dirty="0"/>
              <a:t> 일반적으로 논리적 </a:t>
            </a:r>
            <a:r>
              <a:rPr lang="ko-KR" altLang="en-US" dirty="0" err="1"/>
              <a:t>응집도를</a:t>
            </a:r>
            <a:r>
              <a:rPr lang="ko-KR" altLang="en-US" dirty="0"/>
              <a:t> 가진 모듈들과 연계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논리적 </a:t>
            </a:r>
            <a:r>
              <a:rPr lang="ko-KR" altLang="en-US" dirty="0" err="1"/>
              <a:t>응집도와</a:t>
            </a:r>
            <a:r>
              <a:rPr lang="ko-KR" altLang="en-US" dirty="0"/>
              <a:t> 연계된 어려움들이 포함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9076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제어 결합도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32</a:t>
            </a:fld>
            <a:endParaRPr lang="ko-KR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어떤 프로그래밍 언어들에서는 단순한 변수들만 인수들로 전달</a:t>
            </a: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part_number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satellite_altitude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degree_of_multiprogramming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  <a:p>
            <a:pPr>
              <a:defRPr/>
            </a:pPr>
            <a:r>
              <a:rPr lang="ko-KR" altLang="en-US" dirty="0"/>
              <a:t>많은 언어들은 인수로 레코드와 배열과 같은 데이터 구조들의 전달을 지원</a:t>
            </a: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part_record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satellite_coordinates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segment_table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스탬프 결합도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33</a:t>
            </a:fld>
            <a:endParaRPr lang="ko-KR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두 모듈들이 만약 데이터 구조가 인수로 전달되지만 호출된 모듈이 해당 데이터 구조의 개별 컴포넌트 중 일부에서만 작동한다면 </a:t>
            </a:r>
            <a:r>
              <a:rPr lang="ko-KR" altLang="en-US" dirty="0" err="1"/>
              <a:t>스템프</a:t>
            </a:r>
            <a:r>
              <a:rPr lang="ko-KR" altLang="en-US" dirty="0"/>
              <a:t> 결합도</a:t>
            </a:r>
            <a:r>
              <a:rPr lang="en-US" altLang="ko-KR" dirty="0"/>
              <a:t>(stamp coupling)</a:t>
            </a:r>
            <a:r>
              <a:rPr lang="ko-KR" altLang="en-US" dirty="0"/>
              <a:t>를 가짐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스탬프 결합도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34</a:t>
            </a:fld>
            <a:endParaRPr lang="ko-KR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모듈이 직원 레코드의 어떤 필드를 접근하고 수정하는지는 </a:t>
            </a:r>
            <a:r>
              <a:rPr lang="ko-KR" altLang="en-US" dirty="0" err="1"/>
              <a:t>명확지</a:t>
            </a:r>
            <a:r>
              <a:rPr lang="ko-KR" altLang="en-US" dirty="0"/>
              <a:t> 않음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</a:t>
            </a:r>
          </a:p>
          <a:p>
            <a:pPr lvl="2" eaLnBrk="1" hangingPunct="1">
              <a:buFont typeface="Wingdings" pitchFamily="-108" charset="2"/>
              <a:buNone/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calculate_withholding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employee_record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)</a:t>
            </a:r>
          </a:p>
          <a:p>
            <a:pPr lvl="1" eaLnBrk="1" hangingPunct="1">
              <a:defRPr/>
            </a:pPr>
            <a:r>
              <a:rPr lang="ko-KR" altLang="en-US" dirty="0"/>
              <a:t>이해하기 어려움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재사용되지 않음</a:t>
            </a: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데이터의 호출이 필요한 것보다 더 많은 데이터 전달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데이터 접근과 컴퓨터 범죄의 문제 발생 가능</a:t>
            </a: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데이터 구조의 모든 컴포넌트들이 호출된 모듈이 사용된다는 조건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데이터 구조가 하나의 인수로 전달하는 것은 잘못이 없음</a:t>
            </a:r>
          </a:p>
          <a:p>
            <a:pPr lvl="2" eaLnBrk="1" hangingPunct="1">
              <a:defRPr/>
            </a:pPr>
            <a:r>
              <a:rPr lang="en-US" altLang="ko-KR" dirty="0"/>
              <a:t>Examples:</a:t>
            </a:r>
          </a:p>
          <a:p>
            <a:pPr eaLnBrk="1" hangingPunct="1">
              <a:buFont typeface="Webdings" pitchFamily="-108" charset="2"/>
              <a:buNone/>
              <a:defRPr/>
            </a:pPr>
            <a:r>
              <a:rPr lang="en-US" altLang="ko-KR" sz="1200" dirty="0">
                <a:ea typeface="ＭＳ Ｐゴシック" charset="-128"/>
              </a:rPr>
              <a:t>			</a:t>
            </a:r>
            <a:r>
              <a:rPr lang="en-US" altLang="ko-KR" sz="1200" dirty="0" err="1">
                <a:latin typeface="Courier New" charset="0"/>
                <a:ea typeface="ＭＳ Ｐゴシック" charset="-128"/>
              </a:rPr>
              <a:t>invert_matrix</a:t>
            </a:r>
            <a:r>
              <a:rPr lang="en-US" altLang="ko-KR" sz="1200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sz="1200" dirty="0" err="1">
                <a:latin typeface="Courier New" charset="0"/>
                <a:ea typeface="ＭＳ Ｐゴシック" charset="-128"/>
              </a:rPr>
              <a:t>original_matrix</a:t>
            </a:r>
            <a:r>
              <a:rPr lang="en-US" altLang="ko-KR" sz="12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200" dirty="0" err="1">
                <a:latin typeface="Courier New" charset="0"/>
                <a:ea typeface="ＭＳ Ｐゴシック" charset="-128"/>
              </a:rPr>
              <a:t>inverted_matrix</a:t>
            </a:r>
            <a:r>
              <a:rPr lang="en-US" altLang="ko-KR" sz="1200" dirty="0">
                <a:latin typeface="Courier New" charset="0"/>
                <a:ea typeface="ＭＳ Ｐゴシック" charset="-128"/>
              </a:rPr>
              <a:t>);</a:t>
            </a:r>
          </a:p>
          <a:p>
            <a:pPr eaLnBrk="1" hangingPunct="1">
              <a:buFont typeface="Webdings" pitchFamily="-108" charset="2"/>
              <a:buNone/>
              <a:defRPr/>
            </a:pPr>
            <a:r>
              <a:rPr lang="en-US" altLang="ko-KR" sz="1200" dirty="0">
                <a:latin typeface="Courier New" charset="0"/>
                <a:ea typeface="ＭＳ Ｐゴシック" charset="-128"/>
              </a:rPr>
              <a:t>			</a:t>
            </a:r>
            <a:r>
              <a:rPr lang="en-US" altLang="ko-KR" sz="1200" dirty="0" err="1">
                <a:latin typeface="Courier New" charset="0"/>
                <a:ea typeface="ＭＳ Ｐゴシック" charset="-128"/>
              </a:rPr>
              <a:t>print_inventory_record</a:t>
            </a:r>
            <a:r>
              <a:rPr lang="en-US" altLang="ko-KR" sz="1200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sz="1200" dirty="0" err="1">
                <a:latin typeface="Courier New" charset="0"/>
                <a:ea typeface="ＭＳ Ｐゴシック" charset="-128"/>
              </a:rPr>
              <a:t>warehouse_record</a:t>
            </a:r>
            <a:r>
              <a:rPr lang="en-US" altLang="ko-KR" sz="1200" dirty="0">
                <a:latin typeface="Courier New" charset="0"/>
                <a:ea typeface="ＭＳ Ｐゴシック" charset="-128"/>
              </a:rPr>
              <a:t>);</a:t>
            </a:r>
          </a:p>
          <a:p>
            <a:pPr lvl="1" eaLnBrk="1" hangingPunct="1">
              <a:defRPr/>
            </a:pPr>
            <a:endParaRPr lang="en-US" altLang="ko-KR" dirty="0"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스탬프 결합도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35</a:t>
            </a:fld>
            <a:endParaRPr lang="ko-KR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만약 모든 인수들이 같은 성질의 데이터 항목들을 갖고 있음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Examples:</a:t>
            </a:r>
          </a:p>
          <a:p>
            <a:pPr lvl="2" eaLnBrk="1" hangingPunct="1"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display_time_of_arrival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dirty="0" err="1">
                <a:latin typeface="Courier New" charset="0"/>
                <a:ea typeface="ＭＳ Ｐゴシック" charset="-128"/>
              </a:rPr>
              <a:t>flight_number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);</a:t>
            </a:r>
          </a:p>
          <a:p>
            <a:pPr lvl="2" eaLnBrk="1" hangingPunct="1"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compute_product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dirty="0" err="1">
                <a:latin typeface="Courier New" charset="0"/>
                <a:ea typeface="ＭＳ Ｐゴシック" charset="-128"/>
              </a:rPr>
              <a:t>first_number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dirty="0" err="1">
                <a:latin typeface="Courier New" charset="0"/>
                <a:ea typeface="ＭＳ Ｐゴシック" charset="-128"/>
              </a:rPr>
              <a:t>second_number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);</a:t>
            </a:r>
          </a:p>
          <a:p>
            <a:pPr lvl="2" eaLnBrk="1" hangingPunct="1">
              <a:defRPr/>
            </a:pPr>
            <a:r>
              <a:rPr lang="en-US" altLang="ko-KR" dirty="0" err="1">
                <a:latin typeface="Courier New" charset="0"/>
                <a:ea typeface="ＭＳ Ｐゴシック" charset="-128"/>
              </a:rPr>
              <a:t>get_job_with_highest_priority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(</a:t>
            </a:r>
            <a:r>
              <a:rPr lang="en-US" altLang="ko-KR" dirty="0" err="1">
                <a:latin typeface="Courier New" charset="0"/>
                <a:ea typeface="ＭＳ Ｐゴシック" charset="-128"/>
              </a:rPr>
              <a:t>job_queue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);</a:t>
            </a:r>
          </a:p>
          <a:p>
            <a:pPr lvl="2"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ko-KR" altLang="en-US" dirty="0"/>
              <a:t>데이터 </a:t>
            </a:r>
            <a:r>
              <a:rPr lang="ko-KR" altLang="en-US" dirty="0" err="1"/>
              <a:t>결합도는</a:t>
            </a:r>
            <a:r>
              <a:rPr lang="ko-KR" altLang="en-US" dirty="0"/>
              <a:t> 관심의 분리에 한 예</a:t>
            </a:r>
          </a:p>
          <a:p>
            <a:pPr lvl="2" eaLnBrk="1" hangingPunct="1">
              <a:defRPr/>
            </a:pPr>
            <a:r>
              <a:rPr lang="ko-KR" altLang="en-US" dirty="0"/>
              <a:t>부정적인 방법으로 보면 만약 </a:t>
            </a:r>
            <a:r>
              <a:rPr lang="ko-KR" altLang="en-US" dirty="0" err="1"/>
              <a:t>프로덕트가</a:t>
            </a:r>
            <a:r>
              <a:rPr lang="ko-KR" altLang="en-US" dirty="0"/>
              <a:t> 데이터 </a:t>
            </a:r>
            <a:r>
              <a:rPr lang="ko-KR" altLang="en-US" dirty="0" err="1"/>
              <a:t>결합도를</a:t>
            </a:r>
            <a:r>
              <a:rPr lang="ko-KR" altLang="en-US" dirty="0"/>
              <a:t> 완전하게 보여줌</a:t>
            </a:r>
            <a:endParaRPr lang="en-US" altLang="ko-KR" dirty="0"/>
          </a:p>
          <a:p>
            <a:pPr lvl="3" eaLnBrk="1" hangingPunct="1">
              <a:defRPr/>
            </a:pPr>
            <a:r>
              <a:rPr lang="ko-KR" altLang="en-US" dirty="0"/>
              <a:t>내용</a:t>
            </a:r>
            <a:r>
              <a:rPr lang="en-US" altLang="ko-KR" dirty="0"/>
              <a:t>, </a:t>
            </a:r>
            <a:r>
              <a:rPr lang="ko-KR" altLang="en-US" dirty="0"/>
              <a:t>공통</a:t>
            </a:r>
            <a:r>
              <a:rPr lang="en-US" altLang="ko-KR" dirty="0"/>
              <a:t>, </a:t>
            </a:r>
            <a:r>
              <a:rPr lang="ko-KR" altLang="en-US" dirty="0"/>
              <a:t>제어</a:t>
            </a:r>
            <a:r>
              <a:rPr lang="en-US" altLang="ko-KR" dirty="0"/>
              <a:t>, </a:t>
            </a:r>
            <a:r>
              <a:rPr lang="ko-KR" altLang="en-US" dirty="0" err="1"/>
              <a:t>스템프</a:t>
            </a:r>
            <a:r>
              <a:rPr lang="ko-KR" altLang="en-US" dirty="0"/>
              <a:t> 결합도의 어려움은 존재하지 않음</a:t>
            </a:r>
            <a:endParaRPr lang="en-US" altLang="ko-KR" dirty="0"/>
          </a:p>
          <a:p>
            <a:pPr lvl="3" eaLnBrk="1" hangingPunct="1">
              <a:defRPr/>
            </a:pPr>
            <a:r>
              <a:rPr lang="ko-KR" altLang="en-US" dirty="0"/>
              <a:t>두 개의 모듈이 데이터 결합도를 </a:t>
            </a:r>
            <a:r>
              <a:rPr lang="ko-KR" altLang="en-US" dirty="0" err="1"/>
              <a:t>갖으면</a:t>
            </a:r>
            <a:r>
              <a:rPr lang="ko-KR" altLang="en-US" dirty="0"/>
              <a:t> 유지보수가 아주 쉬워짐</a:t>
            </a:r>
            <a:endParaRPr lang="en-US" altLang="ko-KR" dirty="0"/>
          </a:p>
          <a:p>
            <a:pPr lvl="3" eaLnBrk="1" hangingPunct="1">
              <a:defRPr/>
            </a:pPr>
            <a:r>
              <a:rPr lang="ko-KR" altLang="en-US" dirty="0"/>
              <a:t>왜냐하면 하나의 모듈에 대한 변경이 다른 것에서 회귀 결함을 거의 발생시키지 않기 때문</a:t>
            </a:r>
            <a:endParaRPr lang="en-US" altLang="ko-KR" dirty="0"/>
          </a:p>
          <a:p>
            <a:pPr lvl="1" eaLnBrk="1" hangingPunct="1">
              <a:defRPr/>
            </a:pPr>
            <a:endParaRPr lang="en-US" altLang="ko-KR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6213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데이터 결합도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36</a:t>
            </a:fld>
            <a:endParaRPr lang="ko-KR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err="1"/>
              <a:t>결합도는</a:t>
            </a:r>
            <a:r>
              <a:rPr lang="ko-KR" altLang="en-US" dirty="0"/>
              <a:t> 중요한 척도</a:t>
            </a:r>
          </a:p>
          <a:p>
            <a:pPr lvl="1" eaLnBrk="1" hangingPunct="1">
              <a:defRPr/>
            </a:pPr>
            <a:r>
              <a:rPr lang="ko-KR" altLang="en-US" dirty="0"/>
              <a:t>만약 모듈 </a:t>
            </a:r>
            <a:r>
              <a:rPr lang="en-US" altLang="ko-KR" dirty="0"/>
              <a:t>A</a:t>
            </a:r>
            <a:r>
              <a:rPr lang="ko-KR" altLang="en-US" dirty="0"/>
              <a:t>가 모듈 </a:t>
            </a:r>
            <a:r>
              <a:rPr lang="en-US" altLang="ko-KR" dirty="0"/>
              <a:t>B</a:t>
            </a:r>
            <a:r>
              <a:rPr lang="ko-KR" altLang="en-US" dirty="0"/>
              <a:t>와 강하게 결합되어 있다면</a:t>
            </a:r>
            <a:r>
              <a:rPr lang="en-US" altLang="ko-KR" dirty="0"/>
              <a:t>, </a:t>
            </a:r>
            <a:r>
              <a:rPr lang="ko-KR" altLang="en-US" dirty="0"/>
              <a:t>모듈 </a:t>
            </a:r>
            <a:r>
              <a:rPr lang="en-US" altLang="ko-KR" dirty="0"/>
              <a:t>B</a:t>
            </a:r>
            <a:r>
              <a:rPr lang="ko-KR" altLang="en-US" dirty="0"/>
              <a:t>의 변경은 모듈 </a:t>
            </a:r>
            <a:r>
              <a:rPr lang="en-US" altLang="ko-KR" dirty="0"/>
              <a:t>A</a:t>
            </a:r>
            <a:r>
              <a:rPr lang="ko-KR" altLang="en-US" dirty="0"/>
              <a:t>에 대응하는 변경을 요구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만약 요구대로 통합이나 인도 후 유지보수 단계에서 이러한 변경이 이루어지면</a:t>
            </a:r>
            <a:r>
              <a:rPr lang="en-US" altLang="ko-KR" dirty="0"/>
              <a:t>, </a:t>
            </a:r>
            <a:r>
              <a:rPr lang="ko-KR" altLang="en-US" dirty="0"/>
              <a:t>결과물로 나온 </a:t>
            </a:r>
            <a:r>
              <a:rPr lang="ko-KR" altLang="en-US" dirty="0" err="1"/>
              <a:t>프로덕트는</a:t>
            </a:r>
            <a:r>
              <a:rPr lang="ko-KR" altLang="en-US" dirty="0"/>
              <a:t> 정확하게 작동될 것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dirty="0"/>
              <a:t>모듈들이 높은 </a:t>
            </a:r>
            <a:r>
              <a:rPr lang="ko-KR" altLang="en-US" dirty="0" err="1"/>
              <a:t>응집도와</a:t>
            </a:r>
            <a:r>
              <a:rPr lang="ko-KR" altLang="en-US" dirty="0"/>
              <a:t> 낮은 </a:t>
            </a:r>
            <a:r>
              <a:rPr lang="ko-KR" altLang="en-US" dirty="0" err="1"/>
              <a:t>결합도를</a:t>
            </a:r>
            <a:r>
              <a:rPr lang="ko-KR" altLang="en-US" dirty="0"/>
              <a:t> 갖는 것은 정말 좋은 설계</a:t>
            </a:r>
          </a:p>
          <a:p>
            <a:pPr lvl="1" eaLnBrk="1" hangingPunct="1">
              <a:defRPr/>
            </a:pPr>
            <a:r>
              <a:rPr lang="ko-KR" altLang="en-US" dirty="0"/>
              <a:t>이런 설계를 어떻게 달성할 수 있는가</a:t>
            </a:r>
            <a:r>
              <a:rPr lang="en-US" altLang="ko-KR" dirty="0"/>
              <a:t>?</a:t>
            </a:r>
            <a:r>
              <a:rPr lang="en-US" altLang="ko-KR" dirty="0">
                <a:ea typeface="ＭＳ Ｐゴシック" charset="-128"/>
              </a:rPr>
              <a:t> (see over)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193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결합도의 중요성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37</a:t>
            </a:fld>
            <a:endParaRPr lang="ko-KR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7.3  </a:t>
            </a:r>
            <a:r>
              <a:rPr lang="ko-KR" altLang="en-US"/>
              <a:t>결합도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3350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핵심 용어</a:t>
            </a:r>
          </a:p>
        </p:txBody>
      </p:sp>
      <p:pic>
        <p:nvPicPr>
          <p:cNvPr id="47112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8350" y="1773238"/>
            <a:ext cx="7607300" cy="404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38</a:t>
            </a:fld>
            <a:endParaRPr lang="ko-KR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Example : </a:t>
            </a:r>
            <a:r>
              <a:rPr lang="ko-KR" altLang="en-US" dirty="0"/>
              <a:t>대형 메인 프레임 컴퓨터용 운영체제를 설계하는 문제</a:t>
            </a:r>
          </a:p>
          <a:p>
            <a:pPr lvl="1" eaLnBrk="1" hangingPunct="1">
              <a:buFontTx/>
              <a:buNone/>
              <a:defRPr/>
            </a:pPr>
            <a:r>
              <a:rPr lang="en-US" altLang="ko-KR" dirty="0">
                <a:ea typeface="ＭＳ Ｐゴシック" charset="-128"/>
              </a:rPr>
              <a:t>	</a:t>
            </a:r>
            <a:r>
              <a:rPr lang="ko-KR" altLang="en-US" dirty="0">
                <a:ea typeface="ＭＳ Ｐゴシック" charset="-128"/>
              </a:rPr>
              <a:t>사양들에 따라 컴퓨터에 부여된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은 상위 우선순위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중간 우선순위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하위 우선순위로 분류된다</a:t>
            </a:r>
            <a:r>
              <a:rPr lang="en-US" altLang="ko-KR" dirty="0">
                <a:ea typeface="ＭＳ Ｐゴシック" charset="-128"/>
              </a:rPr>
              <a:t>. </a:t>
            </a:r>
            <a:r>
              <a:rPr lang="ko-KR" altLang="en-US" dirty="0">
                <a:ea typeface="ＭＳ Ｐゴシック" charset="-128"/>
              </a:rPr>
              <a:t>운영체제의 태스크는 다음에 어느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을 메모리에 적재할 것인가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메모리 내에 있는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들 중 어느 것이 다음 타임 </a:t>
            </a:r>
            <a:r>
              <a:rPr lang="ko-KR" altLang="en-US" dirty="0" err="1">
                <a:ea typeface="ＭＳ Ｐゴシック" charset="-128"/>
              </a:rPr>
              <a:t>슬라이스</a:t>
            </a:r>
            <a:r>
              <a:rPr lang="en-US" altLang="ko-KR" dirty="0">
                <a:ea typeface="ＭＳ Ｐゴシック" charset="-128"/>
              </a:rPr>
              <a:t>(time slice)</a:t>
            </a:r>
            <a:r>
              <a:rPr lang="ko-KR" altLang="en-US" dirty="0">
                <a:ea typeface="ＭＳ Ｐゴシック" charset="-128"/>
              </a:rPr>
              <a:t>를 얻을 것인가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그 타임 </a:t>
            </a:r>
            <a:r>
              <a:rPr lang="ko-KR" altLang="en-US" dirty="0" err="1">
                <a:ea typeface="ＭＳ Ｐゴシック" charset="-128"/>
              </a:rPr>
              <a:t>슬라이스가</a:t>
            </a:r>
            <a:r>
              <a:rPr lang="ko-KR" altLang="en-US" dirty="0">
                <a:ea typeface="ＭＳ Ｐゴシック" charset="-128"/>
              </a:rPr>
              <a:t> 어떻게 오랫동안 유지될 것인가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그리고 디스크 </a:t>
            </a:r>
            <a:r>
              <a:rPr lang="ko-KR" altLang="en-US" dirty="0" err="1">
                <a:ea typeface="ＭＳ Ｐゴシック" charset="-128"/>
              </a:rPr>
              <a:t>억세스를</a:t>
            </a:r>
            <a:r>
              <a:rPr lang="ko-KR" altLang="en-US" dirty="0">
                <a:ea typeface="ＭＳ Ｐゴシック" charset="-128"/>
              </a:rPr>
              <a:t> 요구하는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들 중 어느 것이 우선순위가 높은지</a:t>
            </a:r>
            <a:r>
              <a:rPr lang="en-US" altLang="ko-KR" dirty="0">
                <a:ea typeface="ＭＳ Ｐゴシック" charset="-128"/>
              </a:rPr>
              <a:t>(</a:t>
            </a:r>
            <a:r>
              <a:rPr lang="ko-KR" altLang="en-US" dirty="0">
                <a:ea typeface="ＭＳ Ｐゴシック" charset="-128"/>
              </a:rPr>
              <a:t>즉 스케줄링</a:t>
            </a:r>
            <a:r>
              <a:rPr lang="en-US" altLang="ko-KR" dirty="0">
                <a:ea typeface="ＭＳ Ｐゴシック" charset="-128"/>
              </a:rPr>
              <a:t>)</a:t>
            </a:r>
            <a:r>
              <a:rPr lang="ko-KR" altLang="en-US" dirty="0">
                <a:ea typeface="ＭＳ Ｐゴシック" charset="-128"/>
              </a:rPr>
              <a:t>를 결정한다</a:t>
            </a:r>
            <a:r>
              <a:rPr lang="en-US" altLang="ko-KR" dirty="0">
                <a:ea typeface="ＭＳ Ｐゴシック" charset="-128"/>
              </a:rPr>
              <a:t>. </a:t>
            </a:r>
            <a:r>
              <a:rPr lang="ko-KR" altLang="en-US" dirty="0">
                <a:ea typeface="ＭＳ Ｐゴシック" charset="-128"/>
              </a:rPr>
              <a:t>이 스케줄링을 수행하는데 있어서 운영체제는 각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의 우선순위를 고려해야 한다</a:t>
            </a:r>
            <a:r>
              <a:rPr lang="en-US" altLang="ko-KR" dirty="0">
                <a:ea typeface="ＭＳ Ｐゴシック" charset="-128"/>
              </a:rPr>
              <a:t>. </a:t>
            </a:r>
            <a:r>
              <a:rPr lang="ko-KR" altLang="en-US" dirty="0">
                <a:ea typeface="ＭＳ Ｐゴシック" charset="-128"/>
              </a:rPr>
              <a:t>즉 우선순위가 높을수록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은 더 빨리 컴퓨터의 자원들을 할당받게 된다</a:t>
            </a:r>
            <a:r>
              <a:rPr lang="en-US" altLang="ko-KR" dirty="0">
                <a:ea typeface="ＭＳ Ｐゴシック" charset="-128"/>
              </a:rPr>
              <a:t>. </a:t>
            </a:r>
            <a:r>
              <a:rPr lang="ko-KR" altLang="en-US" dirty="0">
                <a:ea typeface="ＭＳ Ｐゴシック" charset="-128"/>
              </a:rPr>
              <a:t>이것을 달성하는 한 방법은 각 </a:t>
            </a:r>
            <a:r>
              <a:rPr lang="en-US" altLang="ko-KR" dirty="0">
                <a:ea typeface="ＭＳ Ｐゴシック" charset="-128"/>
              </a:rPr>
              <a:t>job </a:t>
            </a:r>
            <a:r>
              <a:rPr lang="ko-KR" altLang="en-US" dirty="0">
                <a:ea typeface="ＭＳ Ｐゴシック" charset="-128"/>
              </a:rPr>
              <a:t>우선순위 수준을 위한 독립된 </a:t>
            </a:r>
            <a:r>
              <a:rPr lang="en-US" altLang="ko-KR" dirty="0">
                <a:ea typeface="ＭＳ Ｐゴシック" charset="-128"/>
              </a:rPr>
              <a:t>job </a:t>
            </a:r>
            <a:r>
              <a:rPr lang="ko-KR" altLang="en-US" dirty="0">
                <a:ea typeface="ＭＳ Ｐゴシック" charset="-128"/>
              </a:rPr>
              <a:t>큐들을 유지하면 된다</a:t>
            </a:r>
            <a:r>
              <a:rPr lang="en-US" altLang="ko-KR" dirty="0">
                <a:ea typeface="ＭＳ Ｐゴシック" charset="-128"/>
              </a:rPr>
              <a:t>. job </a:t>
            </a:r>
            <a:r>
              <a:rPr lang="ko-KR" altLang="en-US" dirty="0">
                <a:ea typeface="ＭＳ Ｐゴシック" charset="-128"/>
              </a:rPr>
              <a:t>큐</a:t>
            </a:r>
            <a:r>
              <a:rPr lang="en-US" altLang="ko-KR" dirty="0">
                <a:ea typeface="ＭＳ Ｐゴシック" charset="-128"/>
              </a:rPr>
              <a:t>(job queue)</a:t>
            </a:r>
            <a:r>
              <a:rPr lang="ko-KR" altLang="en-US" dirty="0">
                <a:ea typeface="ＭＳ Ｐゴシック" charset="-128"/>
              </a:rPr>
              <a:t>는 초기화되어야 하고</a:t>
            </a:r>
            <a:r>
              <a:rPr lang="en-US" altLang="ko-KR" dirty="0">
                <a:ea typeface="ＭＳ Ｐゴシック" charset="-128"/>
              </a:rPr>
              <a:t>, job</a:t>
            </a:r>
            <a:r>
              <a:rPr lang="ko-KR" altLang="en-US" dirty="0">
                <a:ea typeface="ＭＳ Ｐゴシック" charset="-128"/>
              </a:rPr>
              <a:t>이 메모리</a:t>
            </a:r>
            <a:r>
              <a:rPr lang="en-US" altLang="ko-KR" dirty="0">
                <a:ea typeface="ＭＳ Ｐゴシック" charset="-128"/>
              </a:rPr>
              <a:t>, CPU </a:t>
            </a:r>
            <a:r>
              <a:rPr lang="ko-KR" altLang="en-US" dirty="0">
                <a:ea typeface="ＭＳ Ｐゴシック" charset="-128"/>
              </a:rPr>
              <a:t>타임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디스크 </a:t>
            </a:r>
            <a:r>
              <a:rPr lang="ko-KR" altLang="en-US" dirty="0" err="1">
                <a:ea typeface="ＭＳ Ｐゴシック" charset="-128"/>
              </a:rPr>
              <a:t>억세스</a:t>
            </a:r>
            <a:r>
              <a:rPr lang="ko-KR" altLang="en-US" dirty="0">
                <a:ea typeface="ＭＳ Ｐゴシック" charset="-128"/>
              </a:rPr>
              <a:t> 등을 요구할 때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이 </a:t>
            </a:r>
            <a:r>
              <a:rPr lang="en-US" altLang="ko-KR" dirty="0">
                <a:ea typeface="ＭＳ Ｐゴシック" charset="-128"/>
              </a:rPr>
              <a:t>job </a:t>
            </a:r>
            <a:r>
              <a:rPr lang="ko-KR" altLang="en-US" dirty="0">
                <a:ea typeface="ＭＳ Ｐゴシック" charset="-128"/>
              </a:rPr>
              <a:t>큐에 추가되어야 하고</a:t>
            </a:r>
            <a:r>
              <a:rPr lang="en-US" altLang="ko-KR" dirty="0">
                <a:ea typeface="ＭＳ Ｐゴシック" charset="-128"/>
              </a:rPr>
              <a:t>, </a:t>
            </a:r>
            <a:r>
              <a:rPr lang="ko-KR" altLang="en-US" dirty="0">
                <a:ea typeface="ＭＳ Ｐゴシック" charset="-128"/>
              </a:rPr>
              <a:t>운영체제가 그 작업에 요구된 자원을 할당하기로 결정했을 때 </a:t>
            </a:r>
            <a:r>
              <a:rPr lang="en-US" altLang="ko-KR" dirty="0">
                <a:ea typeface="ＭＳ Ｐゴシック" charset="-128"/>
              </a:rPr>
              <a:t>job</a:t>
            </a:r>
            <a:r>
              <a:rPr lang="ko-KR" altLang="en-US" dirty="0">
                <a:ea typeface="ＭＳ Ｐゴシック" charset="-128"/>
              </a:rPr>
              <a:t>을 </a:t>
            </a:r>
            <a:r>
              <a:rPr lang="en-US" altLang="ko-KR" dirty="0">
                <a:ea typeface="ＭＳ Ｐゴシック" charset="-128"/>
              </a:rPr>
              <a:t>job </a:t>
            </a:r>
            <a:r>
              <a:rPr lang="ko-KR" altLang="en-US" dirty="0">
                <a:ea typeface="ＭＳ Ｐゴシック" charset="-128"/>
              </a:rPr>
              <a:t>큐로부터 제거하는 기능들이 존재해야 한다</a:t>
            </a:r>
            <a:r>
              <a:rPr lang="en-US" altLang="ko-KR" dirty="0">
                <a:ea typeface="ＭＳ Ｐゴシック" charset="-128"/>
              </a:rPr>
              <a:t>. 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160488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Encapsulation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071563" y="2214563"/>
            <a:ext cx="7929562" cy="36433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39</a:t>
            </a:fld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435975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시스템의 다른 부분이 자신을 호출할 수 있게 이름을 갖고 있는 그리고 자기 자신의 고유한 </a:t>
            </a:r>
            <a:r>
              <a:rPr lang="ko-KR" altLang="en-US" dirty="0" err="1"/>
              <a:t>변수명을</a:t>
            </a:r>
            <a:r>
              <a:rPr lang="ko-KR" altLang="en-US" dirty="0"/>
              <a:t> 갖고 있는 하나 또는 그 이상의 연속된 프로그램 문들의 집합</a:t>
            </a:r>
          </a:p>
          <a:p>
            <a:pPr lvl="1" eaLnBrk="1" hangingPunct="1">
              <a:defRPr/>
            </a:pPr>
            <a:r>
              <a:rPr lang="en-US" altLang="ko-KR" dirty="0"/>
              <a:t>“Lexically contiguous”</a:t>
            </a:r>
          </a:p>
          <a:p>
            <a:pPr lvl="2" eaLnBrk="1" hangingPunct="1">
              <a:defRPr/>
            </a:pPr>
            <a:r>
              <a:rPr lang="ko-KR" altLang="en-US" dirty="0"/>
              <a:t>코드에 인접한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dirty="0"/>
              <a:t>“Boundary elements” </a:t>
            </a:r>
            <a:r>
              <a:rPr lang="en-US" dirty="0"/>
              <a:t>[Yourdon and Constantine, 1979]</a:t>
            </a:r>
          </a:p>
          <a:p>
            <a:pPr lvl="2" eaLnBrk="1" hangingPunct="1">
              <a:defRPr/>
            </a:pPr>
            <a:r>
              <a:rPr lang="ko-KR" altLang="en-US" dirty="0"/>
              <a:t>“모듈은 집단 </a:t>
            </a:r>
            <a:r>
              <a:rPr lang="ko-KR" altLang="en-US" dirty="0" err="1"/>
              <a:t>식별자를</a:t>
            </a:r>
            <a:r>
              <a:rPr lang="ko-KR" altLang="en-US" dirty="0"/>
              <a:t> 가지는 경계 요소</a:t>
            </a:r>
            <a:r>
              <a:rPr lang="en-US" altLang="ko-KR" dirty="0"/>
              <a:t>(boundary element)</a:t>
            </a:r>
            <a:r>
              <a:rPr lang="ko-KR" altLang="en-US" dirty="0"/>
              <a:t>들로 경계를 구분시켜주는 어휘적으로 연속된 프로그램 문들의 나열이다”</a:t>
            </a:r>
          </a:p>
          <a:p>
            <a:pPr lvl="2" eaLnBrk="1" hangingPunct="1">
              <a:defRPr/>
            </a:pPr>
            <a:r>
              <a:rPr lang="ko-KR" altLang="en-US" dirty="0"/>
              <a:t>블록</a:t>
            </a:r>
            <a:r>
              <a:rPr lang="en-US" altLang="ko-KR" dirty="0"/>
              <a:t>-</a:t>
            </a:r>
            <a:r>
              <a:rPr lang="ko-KR" altLang="en-US" dirty="0"/>
              <a:t>구조적 언어는 </a:t>
            </a:r>
            <a:r>
              <a:rPr lang="en-US" altLang="ko-KR" b="1" dirty="0"/>
              <a:t>begin</a:t>
            </a:r>
            <a:r>
              <a:rPr lang="en-US" altLang="ko-KR" dirty="0"/>
              <a:t> ... </a:t>
            </a:r>
            <a:r>
              <a:rPr lang="en-US" altLang="ko-KR" b="1" dirty="0"/>
              <a:t>End</a:t>
            </a:r>
          </a:p>
          <a:p>
            <a:pPr lvl="2" eaLnBrk="1" hangingPunct="1">
              <a:defRPr/>
            </a:pPr>
            <a:r>
              <a:rPr lang="en-US" altLang="ko-KR" dirty="0"/>
              <a:t>C++</a:t>
            </a:r>
            <a:r>
              <a:rPr lang="ko-KR" altLang="en-US" dirty="0"/>
              <a:t>과 </a:t>
            </a:r>
            <a:r>
              <a:rPr lang="en-US" altLang="ko-KR" dirty="0"/>
              <a:t>JAVA</a:t>
            </a:r>
            <a:r>
              <a:rPr lang="ko-KR" altLang="en-US" dirty="0"/>
              <a:t>는 </a:t>
            </a:r>
            <a:r>
              <a:rPr lang="en-US" altLang="ko-KR" dirty="0"/>
              <a:t>{ ... } </a:t>
            </a:r>
          </a:p>
          <a:p>
            <a:pPr lvl="4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r>
              <a:rPr lang="en-US" altLang="ko-KR" dirty="0"/>
              <a:t>Aggregate identifier</a:t>
            </a:r>
          </a:p>
          <a:p>
            <a:pPr lvl="2" eaLnBrk="1" hangingPunct="1">
              <a:defRPr/>
            </a:pPr>
            <a:r>
              <a:rPr lang="ko-KR" altLang="en-US" dirty="0"/>
              <a:t>전체 모듈에 대한 이름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22438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Module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53675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Data Encapsulation — Design 1</a:t>
            </a:r>
            <a:endParaRPr lang="ko-KR" altLang="en-US" dirty="0"/>
          </a:p>
        </p:txBody>
      </p:sp>
      <p:pic>
        <p:nvPicPr>
          <p:cNvPr id="49160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05313" y="1773238"/>
            <a:ext cx="2952750" cy="449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3543300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/>
              <a:t>낮은 응집도</a:t>
            </a:r>
            <a:endParaRPr lang="en-US" altLang="ko-KR" b="1" dirty="0"/>
          </a:p>
          <a:p>
            <a:pPr lvl="1" eaLnBrk="1" hangingPunct="1">
              <a:defRPr/>
            </a:pPr>
            <a:r>
              <a:rPr lang="en-US" altLang="ko-KR" dirty="0"/>
              <a:t>Job </a:t>
            </a:r>
            <a:r>
              <a:rPr lang="ko-KR" altLang="en-US" dirty="0"/>
              <a:t>큐 상의 오퍼레이션들은 </a:t>
            </a:r>
            <a:r>
              <a:rPr lang="ko-KR" altLang="en-US" dirty="0" err="1"/>
              <a:t>프로덕트</a:t>
            </a:r>
            <a:r>
              <a:rPr lang="ko-KR" altLang="en-US" dirty="0"/>
              <a:t> 전반에 산재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40</a:t>
            </a:fld>
            <a:endParaRPr lang="ko-KR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53675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Data Encapsulation — Design 2</a:t>
            </a:r>
            <a:endParaRPr lang="ko-KR" altLang="en-US" dirty="0"/>
          </a:p>
        </p:txBody>
      </p:sp>
      <p:pic>
        <p:nvPicPr>
          <p:cNvPr id="50184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76388" y="1773238"/>
            <a:ext cx="5986462" cy="450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41</a:t>
            </a:fld>
            <a:endParaRPr lang="ko-KR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데이터 </a:t>
            </a:r>
            <a:r>
              <a:rPr lang="ko-KR" altLang="en-US" dirty="0" err="1"/>
              <a:t>갭슐화는</a:t>
            </a:r>
            <a:r>
              <a:rPr lang="ko-KR" altLang="en-US" dirty="0"/>
              <a:t> 추상화</a:t>
            </a:r>
            <a:r>
              <a:rPr lang="en-US" altLang="ko-KR" dirty="0"/>
              <a:t>(abstraction)</a:t>
            </a:r>
            <a:r>
              <a:rPr lang="ko-KR" altLang="en-US" dirty="0"/>
              <a:t>의 한 예</a:t>
            </a:r>
          </a:p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Job queue example:</a:t>
            </a:r>
          </a:p>
          <a:p>
            <a:pPr lvl="1" eaLnBrk="1" hangingPunct="1">
              <a:defRPr/>
            </a:pPr>
            <a:r>
              <a:rPr lang="ko-KR" altLang="en-US" dirty="0"/>
              <a:t>데이터 구조</a:t>
            </a:r>
            <a:r>
              <a:rPr lang="en-US" altLang="ko-KR" dirty="0"/>
              <a:t>(Data structure)</a:t>
            </a:r>
          </a:p>
          <a:p>
            <a:pPr lvl="2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job_queue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endParaRPr lang="en-US" altLang="ko-KR" sz="20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dirty="0"/>
              <a:t>3</a:t>
            </a:r>
            <a:r>
              <a:rPr lang="ko-KR" altLang="en-US" dirty="0"/>
              <a:t>개의 연관된 오퍼레이션들의 정의</a:t>
            </a:r>
            <a:r>
              <a:rPr lang="en-US" altLang="ko-KR" dirty="0"/>
              <a:t>(Three new functions)</a:t>
            </a:r>
          </a:p>
          <a:p>
            <a:pPr lvl="2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initialize_job_queue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2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add_job_to_queue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2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delete_job_from_queue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81952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데이터 캡슐화와 </a:t>
            </a:r>
            <a:r>
              <a:rPr lang="ko-KR" altLang="en-US" dirty="0" err="1"/>
              <a:t>프로덕트</a:t>
            </a:r>
            <a:r>
              <a:rPr lang="ko-KR" altLang="en-US" dirty="0"/>
              <a:t> 개발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42</a:t>
            </a:fld>
            <a:endParaRPr lang="ko-KR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첫째 </a:t>
            </a:r>
            <a:r>
              <a:rPr lang="ko-KR" altLang="en-US" dirty="0" err="1"/>
              <a:t>프로덕트에</a:t>
            </a:r>
            <a:r>
              <a:rPr lang="ko-KR" altLang="en-US" dirty="0"/>
              <a:t> 대한 설계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dirty="0"/>
              <a:t>job , job </a:t>
            </a:r>
            <a:r>
              <a:rPr lang="ko-KR" altLang="en-US" dirty="0"/>
              <a:t>큐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en-US" altLang="ko-KR" dirty="0"/>
              <a:t>job </a:t>
            </a:r>
            <a:r>
              <a:rPr lang="ko-KR" altLang="en-US" dirty="0" err="1"/>
              <a:t>큐상에서</a:t>
            </a:r>
            <a:r>
              <a:rPr lang="ko-KR" altLang="en-US" dirty="0"/>
              <a:t> 수행되는 오퍼레이션들 같은 상위 수준의 개념들로 생성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이 단계에서는 </a:t>
            </a:r>
            <a:r>
              <a:rPr lang="en-US" altLang="ko-KR" dirty="0"/>
              <a:t>job </a:t>
            </a:r>
            <a:r>
              <a:rPr lang="ko-KR" altLang="en-US" dirty="0"/>
              <a:t>큐가 어떻게 구현되는지 와는 전혀 관련이 없음</a:t>
            </a: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두 번째 단계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데이터 구조와 데이터 구조상에 구현될 오퍼레이션들인 하위 수준의 컴포넌트들이 설계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09659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Stepwise Refinement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43</a:t>
            </a:fld>
            <a:endParaRPr lang="ko-KR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7.4  </a:t>
            </a:r>
            <a:r>
              <a:rPr lang="ko-KR" altLang="en-US"/>
              <a:t>데이터 캡슐화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유지보수 관점에서 데이터 캡슐화를 접근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기본적인 이슈는 미래의 변경들에 대한 영향들을 최소화시키기 위해 </a:t>
            </a:r>
            <a:r>
              <a:rPr lang="ko-KR" altLang="en-US" dirty="0" err="1"/>
              <a:t>프로덕트를</a:t>
            </a:r>
            <a:r>
              <a:rPr lang="ko-KR" altLang="en-US" dirty="0"/>
              <a:t> 변경하고 설계하는데 관련된 </a:t>
            </a:r>
            <a:r>
              <a:rPr lang="ko-KR" altLang="en-US" dirty="0" err="1"/>
              <a:t>프로덕트의</a:t>
            </a:r>
            <a:r>
              <a:rPr lang="ko-KR" altLang="en-US" dirty="0"/>
              <a:t> 측면들을 식별하는 것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변경의 영향을 최소화하기 위해 </a:t>
            </a:r>
            <a:r>
              <a:rPr lang="ko-KR" altLang="en-US" dirty="0" err="1"/>
              <a:t>프로덕트를</a:t>
            </a:r>
            <a:r>
              <a:rPr lang="ko-KR" altLang="en-US" dirty="0"/>
              <a:t> 설계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데이터 구조는 변경이 어려움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구현 세부 사항은 변경 가능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데이터 캡슐화 변화에 대처하는 방법을 제공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53377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데이터 캡슐화와 유지보수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44</a:t>
            </a:fld>
            <a:endParaRPr lang="ko-KR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7.5  </a:t>
            </a:r>
            <a:r>
              <a:rPr lang="ko-KR" altLang="en-US"/>
              <a:t>추상 데이터 타입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추상 데이터 타입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데이터 타입이 수행하는 오퍼레이션들과 함께 있는 </a:t>
            </a:r>
            <a:r>
              <a:rPr lang="en-US" altLang="ko-KR" dirty="0"/>
              <a:t>job </a:t>
            </a:r>
            <a:r>
              <a:rPr lang="ko-KR" altLang="en-US" dirty="0"/>
              <a:t>큐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추상 데이터 타입은 폭넓게 적용할 수 있는 설계 툴</a:t>
            </a:r>
          </a:p>
          <a:p>
            <a:pPr lvl="1">
              <a:defRPr/>
            </a:pPr>
            <a:r>
              <a:rPr lang="ko-KR" altLang="en-US" dirty="0"/>
              <a:t>데이터 추상화</a:t>
            </a:r>
            <a:r>
              <a:rPr lang="en-US" altLang="ko-KR" dirty="0"/>
              <a:t>(data abstraction)</a:t>
            </a:r>
          </a:p>
          <a:p>
            <a:pPr lvl="1">
              <a:defRPr/>
            </a:pPr>
            <a:r>
              <a:rPr lang="ko-KR" altLang="en-US" dirty="0"/>
              <a:t>절차 추상화</a:t>
            </a:r>
            <a:r>
              <a:rPr lang="en-US" altLang="ko-KR" dirty="0"/>
              <a:t>(procedural abstraction)</a:t>
            </a:r>
          </a:p>
          <a:p>
            <a:pPr lvl="1">
              <a:defRPr/>
            </a:pPr>
            <a:r>
              <a:rPr lang="ko-KR" altLang="en-US" dirty="0" err="1"/>
              <a:t>프로덕트가</a:t>
            </a:r>
            <a:r>
              <a:rPr lang="ko-KR" altLang="en-US" dirty="0"/>
              <a:t> 수정될 때</a:t>
            </a:r>
            <a:r>
              <a:rPr lang="en-US" altLang="ko-KR" dirty="0"/>
              <a:t>, </a:t>
            </a:r>
            <a:r>
              <a:rPr lang="ko-KR" altLang="en-US" dirty="0"/>
              <a:t>추상 데이터 타입은 잘 변경되지 않음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최악의 경우 추가 오퍼레이션들은 추상데이터 타입에 추가되어야 함</a:t>
            </a:r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02458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Abstract Data Types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7.6  </a:t>
            </a:r>
            <a:r>
              <a:rPr lang="ko-KR" altLang="en-US"/>
              <a:t>정보은닉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데이터 추상화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일반화된 설계 개념의 개체로 체계화시킨 후 정보 은닉</a:t>
            </a:r>
            <a:r>
              <a:rPr lang="en-US" altLang="ko-KR" dirty="0"/>
              <a:t>(information hiding)</a:t>
            </a:r>
            <a:r>
              <a:rPr lang="ko-KR" altLang="en-US" dirty="0"/>
              <a:t>이라 부름</a:t>
            </a:r>
            <a:r>
              <a:rPr lang="en-US" altLang="ko-KR" dirty="0"/>
              <a:t>(</a:t>
            </a:r>
            <a:r>
              <a:rPr lang="en-US" altLang="ko-KR" dirty="0" err="1"/>
              <a:t>Parnas</a:t>
            </a:r>
            <a:r>
              <a:rPr lang="en-US" altLang="ko-KR" dirty="0"/>
              <a:t>)</a:t>
            </a:r>
          </a:p>
          <a:p>
            <a:pPr lvl="1" eaLnBrk="1" hangingPunct="1">
              <a:defRPr/>
            </a:pPr>
            <a:endParaRPr lang="ko-KR" altLang="en-US" dirty="0"/>
          </a:p>
          <a:p>
            <a:pPr eaLnBrk="1" hangingPunct="1">
              <a:defRPr/>
            </a:pPr>
            <a:r>
              <a:rPr lang="ko-KR" altLang="en-US" dirty="0"/>
              <a:t>절차적 추상화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프로시저를 정의하고 언어 확장</a:t>
            </a:r>
            <a:endParaRPr lang="en-US" altLang="ko-KR" dirty="0"/>
          </a:p>
          <a:p>
            <a:pPr lvl="1" eaLnBrk="1" hangingPunct="1"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설계의 구현 세부 사항들은 다른 모듈에 은폐되도록 모듈들이 설계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각각의 미래의 변경은 하나의 특정 모듈에 국한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구현 결정의 세부 사항들을 다른 모듈들에는 보이지 않음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설계를 변경하는 것은 어떤 다른 모듈에게 영향이 없음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0856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Information Hiding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46</a:t>
            </a:fld>
            <a:endParaRPr lang="ko-KR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7.6  </a:t>
            </a:r>
            <a:r>
              <a:rPr lang="ko-KR" altLang="en-US"/>
              <a:t>정보은닉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2746375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문제점을 수정한 정보은닉의 추상 데이터 타입의 </a:t>
            </a:r>
            <a:r>
              <a:rPr lang="en-US" altLang="ko-KR" dirty="0"/>
              <a:t>C++ </a:t>
            </a:r>
            <a:r>
              <a:rPr lang="ko-KR" altLang="en-US" dirty="0"/>
              <a:t>구현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0856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Information Hiding</a:t>
            </a:r>
            <a:endParaRPr lang="ko-KR" altLang="en-US" dirty="0"/>
          </a:p>
        </p:txBody>
      </p:sp>
      <p:pic>
        <p:nvPicPr>
          <p:cNvPr id="62473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1275" y="1773238"/>
            <a:ext cx="3600450" cy="4414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47</a:t>
            </a:fld>
            <a:endParaRPr lang="ko-KR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7.6  </a:t>
            </a:r>
            <a:r>
              <a:rPr lang="ko-KR" altLang="en-US"/>
              <a:t>정보은닉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61025"/>
            <a:ext cx="8075613" cy="465138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ko-KR" altLang="en-US" dirty="0"/>
              <a:t>정보 은닉의 추상 데이터 타입의 표현은 </a:t>
            </a:r>
            <a:r>
              <a:rPr lang="en-US" altLang="ko-KR" dirty="0" err="1"/>
              <a:t>pivate</a:t>
            </a:r>
            <a:r>
              <a:rPr lang="en-US" altLang="ko-KR" dirty="0"/>
              <a:t> </a:t>
            </a:r>
            <a:r>
              <a:rPr lang="ko-KR" altLang="en-US" dirty="0"/>
              <a:t>속성들로 달성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08560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Information Hiding</a:t>
            </a:r>
            <a:endParaRPr lang="ko-KR" altLang="en-US" dirty="0"/>
          </a:p>
        </p:txBody>
      </p:sp>
      <p:pic>
        <p:nvPicPr>
          <p:cNvPr id="6349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7400" y="1773238"/>
            <a:ext cx="7569200" cy="377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48</a:t>
            </a:fld>
            <a:endParaRPr lang="ko-KR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7.6  </a:t>
            </a:r>
            <a:r>
              <a:rPr lang="ko-KR" altLang="en-US"/>
              <a:t>정보은닉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24828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/>
              <a:t>Chapter 7</a:t>
            </a:r>
            <a:r>
              <a:rPr lang="ko-KR" altLang="en-US" dirty="0"/>
              <a:t>의 주요 개념과 이들이 기술된 절</a:t>
            </a:r>
          </a:p>
        </p:txBody>
      </p:sp>
      <p:pic>
        <p:nvPicPr>
          <p:cNvPr id="64520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4325" y="1773238"/>
            <a:ext cx="5975350" cy="451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49</a:t>
            </a:fld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3898900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모든 회로는 단지 </a:t>
            </a:r>
            <a:r>
              <a:rPr lang="en-US" altLang="ko-KR" dirty="0"/>
              <a:t>NAND gate</a:t>
            </a:r>
            <a:r>
              <a:rPr lang="ko-KR" altLang="en-US" dirty="0"/>
              <a:t>들과 </a:t>
            </a:r>
            <a:r>
              <a:rPr lang="en-US" altLang="ko-KR" dirty="0"/>
              <a:t>NOR gate</a:t>
            </a:r>
            <a:r>
              <a:rPr lang="ko-KR" altLang="en-US" dirty="0"/>
              <a:t>들로 구성될 수 있다는 것을 발견하지 못함</a:t>
            </a:r>
          </a:p>
          <a:p>
            <a:pPr lvl="1" eaLnBrk="1" hangingPunct="1">
              <a:defRPr/>
            </a:pPr>
            <a:r>
              <a:rPr lang="en-US" dirty="0"/>
              <a:t>AND, OR, NOT gate</a:t>
            </a:r>
            <a:r>
              <a:rPr lang="ko-KR" altLang="en-US" dirty="0"/>
              <a:t>를 사용해 산술논리 연산장치</a:t>
            </a:r>
            <a:r>
              <a:rPr lang="en-US" altLang="ko-KR" dirty="0"/>
              <a:t>(</a:t>
            </a:r>
            <a:r>
              <a:rPr lang="en-US" dirty="0"/>
              <a:t>arithmetic logic unit, ALU), </a:t>
            </a:r>
            <a:r>
              <a:rPr lang="ko-KR" altLang="en-US" dirty="0" err="1"/>
              <a:t>쉬프터</a:t>
            </a:r>
            <a:r>
              <a:rPr lang="en-US" altLang="ko-KR" dirty="0"/>
              <a:t>(</a:t>
            </a:r>
            <a:r>
              <a:rPr lang="en-US" dirty="0"/>
              <a:t>shifter), 16</a:t>
            </a:r>
            <a:r>
              <a:rPr lang="ko-KR" altLang="en-US" dirty="0" err="1"/>
              <a:t>리스지터</a:t>
            </a:r>
            <a:r>
              <a:rPr lang="en-US" altLang="ko-KR" dirty="0"/>
              <a:t>(</a:t>
            </a:r>
            <a:r>
              <a:rPr lang="en-US" dirty="0"/>
              <a:t>register)</a:t>
            </a:r>
            <a:r>
              <a:rPr lang="ko-KR" altLang="en-US" dirty="0"/>
              <a:t>를 구성하기로 결정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buFontTx/>
              <a:buNone/>
              <a:defRPr/>
            </a:pPr>
            <a:endParaRPr lang="en-US" altLang="ko-KR" dirty="0"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05208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Design of Computer(1/3)</a:t>
            </a:r>
            <a:endParaRPr lang="ko-KR" altLang="en-US" dirty="0"/>
          </a:p>
        </p:txBody>
      </p:sp>
      <p:pic>
        <p:nvPicPr>
          <p:cNvPr id="10249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1773238"/>
            <a:ext cx="3887788" cy="4500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err="1"/>
              <a:t>첫번째</a:t>
            </a:r>
            <a:r>
              <a:rPr lang="ko-KR" altLang="en-US" dirty="0"/>
              <a:t> 정제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추상 데이터 타입의 관점에서 설계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추상 데이터 타입들로 설계되고</a:t>
            </a:r>
            <a:r>
              <a:rPr lang="en-US" altLang="ko-KR" dirty="0"/>
              <a:t>, </a:t>
            </a:r>
            <a:r>
              <a:rPr lang="ko-KR" altLang="en-US" dirty="0" err="1"/>
              <a:t>프로덕트의</a:t>
            </a:r>
            <a:r>
              <a:rPr lang="ko-KR" altLang="en-US" dirty="0"/>
              <a:t> 변수</a:t>
            </a:r>
            <a:r>
              <a:rPr lang="en-US" altLang="ko-KR" dirty="0"/>
              <a:t>(object)</a:t>
            </a:r>
            <a:r>
              <a:rPr lang="ko-KR" altLang="en-US" dirty="0"/>
              <a:t>들은 추상 데이터 타입들의 개체화</a:t>
            </a:r>
            <a:r>
              <a:rPr lang="en-US" altLang="ko-KR" dirty="0"/>
              <a:t>(instantiation)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 err="1"/>
              <a:t>두번째</a:t>
            </a:r>
            <a:r>
              <a:rPr lang="ko-KR" altLang="en-US" dirty="0"/>
              <a:t> 정제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클래스</a:t>
            </a:r>
            <a:r>
              <a:rPr lang="en-US" altLang="ko-KR" dirty="0"/>
              <a:t>(class)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상속성</a:t>
            </a:r>
            <a:r>
              <a:rPr lang="en-US" altLang="ko-KR" dirty="0"/>
              <a:t>(inheritance)</a:t>
            </a:r>
            <a:r>
              <a:rPr lang="ko-KR" altLang="en-US" dirty="0"/>
              <a:t>을 지원하는 추상데이터 타입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(object)</a:t>
            </a:r>
            <a:r>
              <a:rPr lang="ko-KR" altLang="en-US" dirty="0"/>
              <a:t>란 클래스의 개체화</a:t>
            </a:r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29639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Objects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50</a:t>
            </a:fld>
            <a:endParaRPr lang="ko-KR" alt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클래스 정의 </a:t>
            </a:r>
            <a:r>
              <a:rPr lang="en-US" altLang="ko-KR" dirty="0">
                <a:ea typeface="ＭＳ Ｐゴシック" charset="-128"/>
              </a:rPr>
              <a:t>: </a:t>
            </a:r>
            <a:r>
              <a:rPr lang="en-US" altLang="ko-KR" b="1" dirty="0" err="1">
                <a:latin typeface="Courier New" charset="0"/>
                <a:ea typeface="ＭＳ Ｐゴシック" charset="-128"/>
              </a:rPr>
              <a:t>HumanBeingClass</a:t>
            </a:r>
            <a:endParaRPr lang="en-US" altLang="ko-KR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b="1" dirty="0" err="1">
                <a:latin typeface="Courier New" charset="0"/>
                <a:ea typeface="ＭＳ Ｐゴシック" charset="-128"/>
              </a:rPr>
              <a:t>HumanBeingClass</a:t>
            </a:r>
            <a:r>
              <a:rPr lang="ko-KR" altLang="en-US" dirty="0"/>
              <a:t>의 인스턴스는 다음 속성</a:t>
            </a:r>
            <a:r>
              <a:rPr lang="en-US" altLang="ko-KR" dirty="0"/>
              <a:t>(attributes)</a:t>
            </a:r>
            <a:r>
              <a:rPr lang="ko-KR" altLang="en-US" dirty="0"/>
              <a:t>을 가짐</a:t>
            </a:r>
            <a:endParaRPr lang="en-US" altLang="ko-KR" dirty="0"/>
          </a:p>
          <a:p>
            <a:pPr lvl="2" eaLnBrk="1" hangingPunct="1"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age, height, gender</a:t>
            </a:r>
          </a:p>
          <a:p>
            <a:pPr lvl="1" eaLnBrk="1" hangingPunct="1">
              <a:defRPr/>
            </a:pPr>
            <a:r>
              <a:rPr lang="ko-KR" altLang="en-US" dirty="0"/>
              <a:t>객체를 서술할 때 이들 속성에 할당</a:t>
            </a:r>
          </a:p>
          <a:p>
            <a:pPr lvl="1" eaLnBrk="1" hangingPunct="1">
              <a:defRPr/>
            </a:pPr>
            <a:endParaRPr lang="en-US" altLang="ko-KR" dirty="0"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0507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Inheritance(1/4)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51</a:t>
            </a:fld>
            <a:endParaRPr lang="ko-KR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클래스</a:t>
            </a:r>
            <a:r>
              <a:rPr lang="en-US" altLang="ko-KR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b="1" dirty="0" err="1">
                <a:latin typeface="Courier New" charset="0"/>
                <a:ea typeface="ＭＳ Ｐゴシック" charset="-128"/>
              </a:rPr>
              <a:t>ParentClass</a:t>
            </a:r>
            <a:r>
              <a:rPr lang="ko-KR" altLang="en-US" dirty="0"/>
              <a:t>는</a:t>
            </a:r>
            <a:r>
              <a:rPr lang="ko-KR" altLang="en-US" dirty="0">
                <a:latin typeface="Courier New" charset="0"/>
                <a:ea typeface="ＭＳ Ｐゴシック" charset="-128"/>
              </a:rPr>
              <a:t> </a:t>
            </a:r>
            <a:r>
              <a:rPr lang="en-US" altLang="ko-KR" b="1" dirty="0" err="1">
                <a:latin typeface="Courier New" charset="0"/>
                <a:ea typeface="ＭＳ Ｐゴシック" charset="-128"/>
              </a:rPr>
              <a:t>HumanBeingClass</a:t>
            </a:r>
            <a:r>
              <a:rPr lang="ko-KR" altLang="en-US" b="1" dirty="0"/>
              <a:t>의 모든 속성을 상속</a:t>
            </a:r>
            <a:endParaRPr lang="en-US" altLang="ko-KR" b="1" dirty="0"/>
          </a:p>
          <a:p>
            <a:pPr lvl="1" eaLnBrk="1" hangingPunct="1">
              <a:defRPr/>
            </a:pPr>
            <a:r>
              <a:rPr lang="ko-KR" altLang="en-US" dirty="0"/>
              <a:t>클래스</a:t>
            </a:r>
            <a:r>
              <a:rPr lang="ko-KR" altLang="en-US" dirty="0">
                <a:ea typeface="ＭＳ Ｐゴシック" charset="-128"/>
              </a:rPr>
              <a:t> </a:t>
            </a:r>
            <a:r>
              <a:rPr lang="en-US" altLang="ko-KR" sz="1800" b="1" dirty="0" err="1">
                <a:latin typeface="Courier New" charset="0"/>
                <a:ea typeface="ＭＳ Ｐゴシック" charset="-128"/>
              </a:rPr>
              <a:t>ParentClass</a:t>
            </a:r>
            <a:r>
              <a:rPr lang="ko-KR" altLang="en-US" dirty="0"/>
              <a:t>는 기저 클래스 </a:t>
            </a:r>
            <a:r>
              <a:rPr lang="en-US" altLang="ko-KR" sz="1800" b="1" dirty="0" err="1">
                <a:latin typeface="Courier New" charset="0"/>
                <a:ea typeface="ＭＳ Ｐゴシック" charset="-128"/>
              </a:rPr>
              <a:t>HumanBeingClass</a:t>
            </a:r>
            <a:r>
              <a:rPr lang="ko-KR" altLang="en-US" dirty="0"/>
              <a:t>에서 파생된 클래스</a:t>
            </a:r>
            <a:endParaRPr lang="en-US" altLang="ko-KR" dirty="0"/>
          </a:p>
          <a:p>
            <a:pPr lvl="2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nameOfOldestChild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, </a:t>
            </a:r>
            <a:r>
              <a:rPr lang="en-US" altLang="ko-KR" sz="1800" dirty="0" err="1">
                <a:latin typeface="Courier New" charset="0"/>
                <a:ea typeface="ＭＳ Ｐゴシック" charset="-128"/>
              </a:rPr>
              <a:t>numberOfChildren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b="1" dirty="0" err="1">
                <a:latin typeface="Courier New" charset="0"/>
                <a:ea typeface="ＭＳ Ｐゴシック" charset="-128"/>
              </a:rPr>
              <a:t>ParentClass</a:t>
            </a:r>
            <a:r>
              <a:rPr lang="ko-KR" altLang="en-US" b="1" dirty="0"/>
              <a:t>는 </a:t>
            </a:r>
            <a:r>
              <a:rPr lang="ko-KR" altLang="en-US" dirty="0"/>
              <a:t>모든 속성을 가질 뿐 아니라 </a:t>
            </a:r>
            <a:r>
              <a:rPr lang="en-US" altLang="ko-KR" b="1" dirty="0" err="1">
                <a:latin typeface="Courier New" charset="0"/>
                <a:ea typeface="ＭＳ Ｐゴシック" charset="-128"/>
              </a:rPr>
              <a:t>HumanBeingClass</a:t>
            </a:r>
            <a:r>
              <a:rPr lang="ko-KR" altLang="en-US" dirty="0"/>
              <a:t>의 모든 속성도 상속</a:t>
            </a:r>
            <a:endParaRPr lang="en-US" altLang="ko-KR" dirty="0"/>
          </a:p>
        </p:txBody>
      </p:sp>
      <p:sp>
        <p:nvSpPr>
          <p:cNvPr id="8" name="텍스트 개체 틀 3"/>
          <p:cNvSpPr txBox="1">
            <a:spLocks/>
          </p:cNvSpPr>
          <p:nvPr/>
        </p:nvSpPr>
        <p:spPr bwMode="auto">
          <a:xfrm>
            <a:off x="395288" y="1124744"/>
            <a:ext cx="2605076" cy="400110"/>
          </a:xfrm>
          <a:prstGeom prst="rect">
            <a:avLst/>
          </a:prstGeom>
          <a:noFill/>
          <a:ln w="57150">
            <a:gradFill flip="none" rotWithShape="1">
              <a:gsLst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80000">
                  <a:schemeClr val="bg1">
                    <a:alpha val="0"/>
                  </a:schemeClr>
                </a:gs>
                <a:gs pos="100000">
                  <a:schemeClr val="tx2">
                    <a:alpha val="55000"/>
                  </a:schemeClr>
                </a:gs>
              </a:gsLst>
              <a:lin ang="5400000" scaled="1"/>
              <a:tileRect/>
            </a:gra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marL="342900" indent="-342900" algn="ctr" eaLnBrk="0" hangingPunct="0">
              <a:spcBef>
                <a:spcPct val="20000"/>
              </a:spcBef>
              <a:buFont typeface="Arial" charset="0"/>
              <a:buNone/>
              <a:defRPr/>
            </a:pPr>
            <a:r>
              <a:rPr kumimoji="0" lang="en-US" altLang="ko-KR" sz="2000" dirty="0">
                <a:uFill>
                  <a:solidFill>
                    <a:schemeClr val="tx2"/>
                  </a:solidFill>
                </a:uFill>
                <a:latin typeface="HY견고딕" pitchFamily="18" charset="-127"/>
                <a:ea typeface="ＭＳ Ｐゴシック" charset="-128"/>
              </a:rPr>
              <a:t>Inheritance(2/4)</a:t>
            </a:r>
            <a:endParaRPr kumimoji="0" lang="ko-KR" altLang="en-US" sz="2000" dirty="0">
              <a:uFill>
                <a:solidFill>
                  <a:schemeClr val="tx2"/>
                </a:solidFill>
              </a:u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52</a:t>
            </a:fld>
            <a:endParaRPr lang="ko-KR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상속성의 성질은 모든 객체</a:t>
            </a:r>
            <a:r>
              <a:rPr lang="en-US" altLang="ko-KR" dirty="0"/>
              <a:t>-</a:t>
            </a:r>
            <a:r>
              <a:rPr lang="ko-KR" altLang="en-US" dirty="0"/>
              <a:t>지향 프로그래밍언어의 필수 기능</a:t>
            </a:r>
            <a:endParaRPr lang="en-US" altLang="ko-KR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Smalltalk, C++, </a:t>
            </a:r>
            <a:r>
              <a:rPr lang="en-US" altLang="ko-KR" dirty="0" err="1">
                <a:ea typeface="ＭＳ Ｐゴシック" charset="-128"/>
              </a:rPr>
              <a:t>Ada</a:t>
            </a:r>
            <a:r>
              <a:rPr lang="en-US" altLang="ko-KR" dirty="0">
                <a:ea typeface="ＭＳ Ｐゴシック" charset="-128"/>
              </a:rPr>
              <a:t> 95, Java 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패러다임은 이러한 언어들로는 직접 구현될 수가 없음</a:t>
            </a: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C, COBOL or FORTRAN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0507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Inheritance(3/4)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53</a:t>
            </a:fld>
            <a:endParaRPr lang="ko-KR" alt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516563"/>
            <a:ext cx="8507413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/>
              <a:t>UML </a:t>
            </a:r>
            <a:r>
              <a:rPr lang="ko-KR" altLang="en-US" dirty="0"/>
              <a:t>표기법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상속은 삼각형으로 표시</a:t>
            </a:r>
            <a:endParaRPr lang="en-US" altLang="ko-KR" dirty="0"/>
          </a:p>
        </p:txBody>
      </p:sp>
      <p:pic>
        <p:nvPicPr>
          <p:cNvPr id="6963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00175" y="1773238"/>
            <a:ext cx="6343650" cy="3662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0507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Inheritance(4/4)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54</a:t>
            </a:fld>
            <a:endParaRPr lang="ko-KR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09659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Java Implementation</a:t>
            </a:r>
            <a:endParaRPr lang="ko-KR" altLang="en-US" dirty="0"/>
          </a:p>
        </p:txBody>
      </p:sp>
      <p:pic>
        <p:nvPicPr>
          <p:cNvPr id="70664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43100" y="1773238"/>
            <a:ext cx="5257800" cy="4471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55</a:t>
            </a:fld>
            <a:endParaRPr lang="ko-KR" alt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31945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전체부분</a:t>
            </a:r>
            <a:r>
              <a:rPr lang="en-US" altLang="ko-KR" dirty="0"/>
              <a:t>(Aggregation)</a:t>
            </a:r>
            <a:endParaRPr lang="ko-KR" altLang="en-US" dirty="0"/>
          </a:p>
        </p:txBody>
      </p:sp>
      <p:pic>
        <p:nvPicPr>
          <p:cNvPr id="7168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7700" y="1773238"/>
            <a:ext cx="7848600" cy="290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457200" y="4941888"/>
            <a:ext cx="8507413" cy="608012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전체 집합에 대한 </a:t>
            </a:r>
            <a:r>
              <a:rPr lang="en-US" altLang="ko-KR" dirty="0"/>
              <a:t>UML </a:t>
            </a:r>
            <a:r>
              <a:rPr lang="ko-KR" altLang="en-US" dirty="0"/>
              <a:t>표기법</a:t>
            </a:r>
            <a:r>
              <a:rPr lang="en-US" altLang="ko-KR" dirty="0"/>
              <a:t> — </a:t>
            </a:r>
            <a:r>
              <a:rPr lang="ko-KR" altLang="en-US" dirty="0"/>
              <a:t>다이아몬드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56</a:t>
            </a:fld>
            <a:endParaRPr lang="ko-KR" alt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67651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연관</a:t>
            </a:r>
            <a:r>
              <a:rPr lang="en-US" altLang="ko-KR" dirty="0"/>
              <a:t>(Association)</a:t>
            </a:r>
            <a:endParaRPr lang="ko-KR" altLang="en-US" dirty="0"/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468313" y="3573463"/>
            <a:ext cx="8507412" cy="608012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연관된 </a:t>
            </a:r>
            <a:r>
              <a:rPr lang="en-US" altLang="ko-KR" dirty="0"/>
              <a:t>UML </a:t>
            </a:r>
            <a:r>
              <a:rPr lang="ko-KR" altLang="en-US" dirty="0"/>
              <a:t>표기법</a:t>
            </a:r>
            <a:r>
              <a:rPr lang="en-US" altLang="ko-KR" dirty="0"/>
              <a:t> — </a:t>
            </a:r>
            <a:r>
              <a:rPr lang="ko-KR" altLang="en-US" dirty="0"/>
              <a:t>선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방향을 지적하는 진한 삼각형</a:t>
            </a:r>
          </a:p>
        </p:txBody>
      </p:sp>
      <p:pic>
        <p:nvPicPr>
          <p:cNvPr id="72713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9913" y="1773238"/>
            <a:ext cx="5464175" cy="142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57</a:t>
            </a:fld>
            <a:endParaRPr lang="ko-KR" alt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7.7  </a:t>
            </a:r>
            <a:r>
              <a:rPr lang="ko-KR" altLang="en-US"/>
              <a:t>객체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53675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Equivalence of Data and Action</a:t>
            </a:r>
            <a:endParaRPr lang="ko-KR" altLang="en-US" dirty="0"/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468313" y="1773238"/>
            <a:ext cx="8507412" cy="2408237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고전적 패러다임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sz="1800" dirty="0">
                <a:latin typeface="Courier New" charset="0"/>
                <a:ea typeface="ＭＳ Ｐゴシック" charset="-128"/>
              </a:rPr>
              <a:t>record_1.field_2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</a:t>
            </a:r>
            <a:endParaRPr lang="en-US" altLang="ko-KR" dirty="0"/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thisObject.attributeB</a:t>
            </a:r>
            <a:endParaRPr lang="en-US" altLang="ko-KR" sz="1800" dirty="0">
              <a:latin typeface="Courier New" charset="0"/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sz="1800" dirty="0" err="1">
                <a:latin typeface="Courier New" charset="0"/>
                <a:ea typeface="ＭＳ Ｐゴシック" charset="-128"/>
              </a:rPr>
              <a:t>thisObject.methodC</a:t>
            </a:r>
            <a:r>
              <a:rPr lang="en-US" altLang="ko-KR" sz="1800" dirty="0">
                <a:latin typeface="Courier New" charset="0"/>
                <a:ea typeface="ＭＳ Ｐゴシック" charset="-128"/>
              </a:rPr>
              <a:t> ()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58</a:t>
            </a:fld>
            <a:endParaRPr lang="ko-KR" alt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2420938"/>
            <a:ext cx="8507413" cy="37052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구조적 패러다임</a:t>
            </a:r>
            <a:r>
              <a:rPr lang="en-US" altLang="ko-KR" dirty="0"/>
              <a:t>(</a:t>
            </a:r>
            <a:r>
              <a:rPr lang="ko-KR" altLang="en-US" dirty="0"/>
              <a:t>고전적 패러다임</a:t>
            </a:r>
            <a:r>
              <a:rPr lang="en-US" altLang="ko-KR" dirty="0"/>
              <a:t>)</a:t>
            </a:r>
          </a:p>
          <a:p>
            <a:pPr lvl="1" eaLnBrk="1" hangingPunct="1">
              <a:defRPr/>
            </a:pPr>
            <a:r>
              <a:rPr lang="ko-KR" altLang="en-US" dirty="0" err="1"/>
              <a:t>런</a:t>
            </a:r>
            <a:r>
              <a:rPr lang="ko-KR" altLang="en-US" dirty="0"/>
              <a:t> </a:t>
            </a:r>
            <a:r>
              <a:rPr lang="ko-KR" altLang="en-US" dirty="0" err="1"/>
              <a:t>타임시에</a:t>
            </a:r>
            <a:r>
              <a:rPr lang="ko-KR" altLang="en-US" dirty="0"/>
              <a:t> 함수 중 어떤 것을 호출할 것인지 결정</a:t>
            </a:r>
          </a:p>
          <a:p>
            <a:pPr lvl="1" eaLnBrk="1" hangingPunct="1">
              <a:defRPr/>
            </a:pP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pic>
        <p:nvPicPr>
          <p:cNvPr id="74761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850" y="1773238"/>
            <a:ext cx="8504238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59</a:t>
            </a:fld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3898900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세 개의 칩을 설계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05208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Design of Computer(2/3)</a:t>
            </a:r>
            <a:endParaRPr lang="ko-KR" altLang="en-US" dirty="0"/>
          </a:p>
        </p:txBody>
      </p:sp>
      <p:pic>
        <p:nvPicPr>
          <p:cNvPr id="11273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1773238"/>
            <a:ext cx="3816350" cy="449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ko-KR" dirty="0">
                <a:ea typeface="ＭＳ Ｐゴシック" charset="-128"/>
              </a:rPr>
              <a:t>Classical code to open a file</a:t>
            </a:r>
            <a:endParaRPr lang="en-US" altLang="ko-KR" sz="2000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The correct method is explicitly selected</a:t>
            </a: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eaLnBrk="1" hangingPunct="1">
              <a:defRPr/>
            </a:pPr>
            <a:endParaRPr lang="en-US" altLang="ko-KR" dirty="0">
              <a:ea typeface="ＭＳ Ｐゴシック" charset="-128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pic>
        <p:nvPicPr>
          <p:cNvPr id="75785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2275" y="2790825"/>
            <a:ext cx="7081838" cy="317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60</a:t>
            </a:fld>
            <a:endParaRPr lang="ko-KR" alt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845175"/>
            <a:ext cx="8507413" cy="46355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객체지향 패러다임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pic>
        <p:nvPicPr>
          <p:cNvPr id="76809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9313" y="1773238"/>
            <a:ext cx="7445375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61</a:t>
            </a:fld>
            <a:endParaRPr lang="ko-KR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535487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코드의 파일 오픈</a:t>
            </a:r>
            <a:endParaRPr lang="en-US" altLang="ko-KR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dirty="0"/>
              <a:t>동적 바인딩</a:t>
            </a:r>
            <a:r>
              <a:rPr lang="en-US" altLang="ko-KR" dirty="0"/>
              <a:t>(dynamic binding) : </a:t>
            </a:r>
            <a:r>
              <a:rPr lang="ko-KR" altLang="en-US" dirty="0" err="1"/>
              <a:t>런</a:t>
            </a:r>
            <a:r>
              <a:rPr lang="ko-KR" altLang="en-US" dirty="0"/>
              <a:t> 타임</a:t>
            </a:r>
            <a:r>
              <a:rPr lang="en-US" altLang="ko-KR" dirty="0"/>
              <a:t>(</a:t>
            </a:r>
            <a:r>
              <a:rPr lang="ko-KR" altLang="en-US" dirty="0"/>
              <a:t>동적으로</a:t>
            </a:r>
            <a:r>
              <a:rPr lang="en-US" altLang="ko-KR" dirty="0"/>
              <a:t>)</a:t>
            </a:r>
            <a:r>
              <a:rPr lang="ko-KR" altLang="en-US" dirty="0"/>
              <a:t>에 수행되기 때문에 객체를 적합한 메소드에 연결하는 작업</a:t>
            </a:r>
            <a:endParaRPr lang="en-US" altLang="ko-KR" dirty="0"/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sz="20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ko-KR" sz="24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ko-KR" sz="24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ko-KR" sz="24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ko-KR" sz="24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prstClr val="black"/>
                </a:solidFill>
              </a:rPr>
              <a:t>open</a:t>
            </a:r>
            <a:r>
              <a:rPr lang="ko-KR" altLang="en-US" dirty="0"/>
              <a:t>이 다른 클래스의 객체에 적용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ko-KR" dirty="0"/>
              <a:t>“</a:t>
            </a:r>
            <a:r>
              <a:rPr lang="ko-KR" altLang="en-US" dirty="0" err="1"/>
              <a:t>다형성</a:t>
            </a:r>
            <a:r>
              <a:rPr lang="en-US" altLang="ko-KR" dirty="0"/>
              <a:t>(Polymorphic)”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ko-KR" dirty="0"/>
              <a:t>“</a:t>
            </a:r>
            <a:r>
              <a:rPr lang="ko-KR" altLang="en-US" dirty="0"/>
              <a:t>여러 가지 모양을 가진다”는 의미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pic>
        <p:nvPicPr>
          <p:cNvPr id="77833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875" y="2852738"/>
            <a:ext cx="2016125" cy="44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62</a:t>
            </a:fld>
            <a:endParaRPr lang="ko-KR" alt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300663"/>
            <a:ext cx="8507413" cy="1008062"/>
          </a:xfrm>
        </p:spPr>
        <p:txBody>
          <a:bodyPr/>
          <a:lstStyle/>
          <a:p>
            <a:pPr>
              <a:defRPr/>
            </a:pPr>
            <a:r>
              <a:rPr lang="ko-KR" altLang="en-US" sz="1600" dirty="0"/>
              <a:t>모든 클래스는 </a:t>
            </a:r>
            <a:r>
              <a:rPr lang="en-US" altLang="ko-KR" sz="1600" dirty="0"/>
              <a:t>Base</a:t>
            </a:r>
            <a:r>
              <a:rPr lang="ko-KR" altLang="en-US" sz="1600" dirty="0"/>
              <a:t> 클래스로부터 상속되어 파생</a:t>
            </a:r>
            <a:endParaRPr lang="en-US" altLang="ko-KR" sz="1600" dirty="0"/>
          </a:p>
          <a:p>
            <a:pPr lvl="1">
              <a:defRPr/>
            </a:pPr>
            <a:r>
              <a:rPr lang="ko-KR" altLang="en-US" sz="1400" dirty="0" err="1"/>
              <a:t>메소드</a:t>
            </a:r>
            <a:r>
              <a:rPr lang="ko-KR" altLang="en-US" sz="1400" dirty="0"/>
              <a:t> </a:t>
            </a:r>
            <a:r>
              <a:rPr lang="en-US" altLang="ko-KR" sz="1400" dirty="0" err="1"/>
              <a:t>checkOrder</a:t>
            </a:r>
            <a:r>
              <a:rPr lang="en-US" altLang="ko-KR" sz="1400" dirty="0"/>
              <a:t>(b:Base)</a:t>
            </a:r>
            <a:r>
              <a:rPr lang="ko-KR" altLang="en-US" sz="1400" dirty="0"/>
              <a:t>가 인수로 </a:t>
            </a:r>
            <a:r>
              <a:rPr lang="en-US" altLang="ko-KR" sz="1400" dirty="0"/>
              <a:t>Base </a:t>
            </a:r>
            <a:r>
              <a:rPr lang="ko-KR" altLang="en-US" sz="1400" dirty="0"/>
              <a:t>클래스의 </a:t>
            </a:r>
            <a:r>
              <a:rPr lang="ko-KR" altLang="en-US" sz="1400" dirty="0" err="1"/>
              <a:t>인스턴스를</a:t>
            </a:r>
            <a:r>
              <a:rPr lang="ko-KR" altLang="en-US" sz="1400" dirty="0"/>
              <a:t> 받음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pic>
        <p:nvPicPr>
          <p:cNvPr id="7885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76525" y="1773238"/>
            <a:ext cx="3775075" cy="360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63</a:t>
            </a:fld>
            <a:endParaRPr lang="ko-KR" alt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 sz="2200"/>
              <a:t>7.8  </a:t>
            </a:r>
            <a:r>
              <a:rPr lang="ko-KR" altLang="en-US" sz="2200"/>
              <a:t>상속성</a:t>
            </a:r>
            <a:r>
              <a:rPr lang="en-US" altLang="ko-KR" sz="2200"/>
              <a:t>, </a:t>
            </a:r>
            <a:r>
              <a:rPr lang="ko-KR" altLang="en-US" sz="2200"/>
              <a:t>다형성</a:t>
            </a:r>
            <a:r>
              <a:rPr lang="en-US" altLang="ko-KR" sz="2200"/>
              <a:t>, </a:t>
            </a:r>
            <a:r>
              <a:rPr lang="ko-KR" altLang="en-US" sz="2200"/>
              <a:t>동적 바인딩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535487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다형성과 동적 바인딩</a:t>
            </a: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런타임시에</a:t>
            </a:r>
            <a:r>
              <a:rPr lang="ko-KR" altLang="en-US" dirty="0"/>
              <a:t> 다형 </a:t>
            </a:r>
            <a:r>
              <a:rPr lang="ko-KR" altLang="en-US" dirty="0" err="1"/>
              <a:t>메소드</a:t>
            </a:r>
            <a:r>
              <a:rPr lang="ko-KR" altLang="en-US" dirty="0"/>
              <a:t> 중 어떤 버전을 호출할지 컴파일 시간에 결정하는 것은 일반적으로 불가능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실패의 원인을 판정하기가 매우 어려움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다형성과 동적 바인딩은 유지보수에 부정적인 영향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프로그래머는 그 프로그램의 특정한 곳에서 동적으로 호출될 수 있는 모든 가능한 </a:t>
            </a:r>
            <a:r>
              <a:rPr lang="ko-KR" altLang="en-US" dirty="0" err="1"/>
              <a:t>메소드를</a:t>
            </a:r>
            <a:r>
              <a:rPr lang="ko-KR" altLang="en-US" dirty="0"/>
              <a:t> 고려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시간 소모적인 작업</a:t>
            </a:r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다형성과 동적 바인딩 모두 객체</a:t>
            </a:r>
            <a:r>
              <a:rPr lang="en-US" altLang="ko-KR" dirty="0"/>
              <a:t>-</a:t>
            </a:r>
            <a:r>
              <a:rPr lang="ko-KR" altLang="en-US" dirty="0"/>
              <a:t>지향 패러다임에 강점과 약점들을 함께 가짐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9850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Inheritance, Polymorphism and Dynamic Binding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64</a:t>
            </a:fld>
            <a:endParaRPr lang="ko-KR" alt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7.9  </a:t>
            </a:r>
            <a:r>
              <a:rPr lang="ko-KR" altLang="en-US"/>
              <a:t>객체</a:t>
            </a:r>
            <a:r>
              <a:rPr lang="en-US" altLang="ko-KR"/>
              <a:t>-</a:t>
            </a:r>
            <a:r>
              <a:rPr lang="ko-KR" altLang="en-US"/>
              <a:t>지향 패러다임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패러다임이 성공해야 하는 이유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단계적 정제에 관한 자료들에서</a:t>
            </a:r>
            <a:r>
              <a:rPr lang="en-US" altLang="ko-KR" dirty="0"/>
              <a:t>(5.1</a:t>
            </a:r>
            <a:r>
              <a:rPr lang="ko-KR" altLang="en-US" dirty="0"/>
              <a:t>절</a:t>
            </a:r>
            <a:r>
              <a:rPr lang="en-US" altLang="ko-KR" dirty="0"/>
              <a:t>) </a:t>
            </a:r>
            <a:r>
              <a:rPr lang="ko-KR" altLang="en-US" dirty="0"/>
              <a:t>어떤 때는 데이터가 강조되고 어떤 때는 오퍼레이션들이 더 중요</a:t>
            </a:r>
          </a:p>
          <a:p>
            <a:pPr lvl="2">
              <a:defRPr/>
            </a:pPr>
            <a:r>
              <a:rPr lang="ko-KR" altLang="en-US" dirty="0"/>
              <a:t>전반적으로 데이터와 오퍼레이션들은 객체</a:t>
            </a:r>
            <a:r>
              <a:rPr lang="en-US" altLang="ko-KR" dirty="0"/>
              <a:t>-</a:t>
            </a:r>
            <a:r>
              <a:rPr lang="ko-KR" altLang="en-US" dirty="0"/>
              <a:t>지향 패러다임의 </a:t>
            </a:r>
            <a:r>
              <a:rPr lang="ko-KR" altLang="en-US" dirty="0" err="1"/>
              <a:t>워크플로</a:t>
            </a:r>
            <a:r>
              <a:rPr lang="ko-KR" altLang="en-US" dirty="0"/>
              <a:t> 동안에 같은 중요성으로 간주</a:t>
            </a:r>
          </a:p>
          <a:p>
            <a:pPr lvl="1" eaLnBrk="1" hangingPunct="1">
              <a:defRPr/>
            </a:pPr>
            <a:endParaRPr lang="en-US" altLang="ko-KR" dirty="0"/>
          </a:p>
          <a:p>
            <a:pPr lvl="1">
              <a:defRPr/>
            </a:pPr>
            <a:r>
              <a:rPr lang="ko-KR" altLang="en-US" dirty="0"/>
              <a:t>잘 설계된 객체</a:t>
            </a:r>
            <a:r>
              <a:rPr lang="en-US" altLang="ko-KR" dirty="0"/>
              <a:t>, </a:t>
            </a:r>
            <a:r>
              <a:rPr lang="ko-KR" altLang="en-US" dirty="0"/>
              <a:t>즉 높은 </a:t>
            </a:r>
            <a:r>
              <a:rPr lang="ko-KR" altLang="en-US" dirty="0" err="1"/>
              <a:t>응집도와</a:t>
            </a:r>
            <a:r>
              <a:rPr lang="ko-KR" altLang="en-US" dirty="0"/>
              <a:t> 낮은 </a:t>
            </a:r>
            <a:r>
              <a:rPr lang="ko-KR" altLang="en-US" dirty="0" err="1"/>
              <a:t>결합도를</a:t>
            </a:r>
            <a:r>
              <a:rPr lang="ko-KR" altLang="en-US" dirty="0"/>
              <a:t> 갖는 객체는 한 물리적 </a:t>
            </a:r>
            <a:r>
              <a:rPr lang="ko-KR" altLang="en-US" dirty="0" err="1"/>
              <a:t>엔티티의</a:t>
            </a:r>
            <a:r>
              <a:rPr lang="ko-KR" altLang="en-US" dirty="0"/>
              <a:t> 모든 측면들을 모델화한 것이</a:t>
            </a:r>
          </a:p>
          <a:p>
            <a:pPr lvl="2" eaLnBrk="1" hangingPunct="1">
              <a:defRPr/>
            </a:pPr>
            <a:r>
              <a:rPr lang="ko-KR" altLang="en-US" dirty="0" err="1"/>
              <a:t>실세계</a:t>
            </a:r>
            <a:r>
              <a:rPr lang="ko-KR" altLang="en-US" dirty="0"/>
              <a:t> </a:t>
            </a:r>
            <a:r>
              <a:rPr lang="ko-KR" altLang="en-US" dirty="0" err="1"/>
              <a:t>엔티티와</a:t>
            </a:r>
            <a:r>
              <a:rPr lang="ko-KR" altLang="en-US" dirty="0"/>
              <a:t> 그것을 모델화한 객체 사이에 분명한 </a:t>
            </a:r>
            <a:r>
              <a:rPr lang="ko-KR" altLang="en-US" dirty="0" err="1"/>
              <a:t>매핑이</a:t>
            </a:r>
            <a:r>
              <a:rPr lang="ko-KR" altLang="en-US" dirty="0"/>
              <a:t> 있게 한 것</a:t>
            </a:r>
          </a:p>
          <a:p>
            <a:pPr lvl="2" eaLnBrk="1" hangingPunct="1">
              <a:defRPr/>
            </a:pP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구현된 세부사항들은 은닉</a:t>
            </a:r>
          </a:p>
          <a:p>
            <a:pPr lvl="2" eaLnBrk="1" hangingPunct="1">
              <a:defRPr/>
            </a:pPr>
            <a:r>
              <a:rPr lang="ko-KR" altLang="en-US" dirty="0"/>
              <a:t>객체와의 커뮤니케이션은 오직 해당 객체에 전송되는 메시지를 통해서만 가능</a:t>
            </a:r>
          </a:p>
          <a:p>
            <a:pPr lvl="2" eaLnBrk="1" hangingPunct="1">
              <a:defRPr/>
            </a:pP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46474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The Object-Oriented Paradigm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65</a:t>
            </a:fld>
            <a:endParaRPr lang="ko-KR" alt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고전적 패러다임의 사용이유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대다수의 소프트웨어 개발자들에게 당대의 방법론적인 기법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고전적 패러다임의 소위 구조적 기법들은 전세계 소프트웨어 산업에 중요한 개선들을 이끌어 냄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그러나 소프트웨어 </a:t>
            </a:r>
            <a:r>
              <a:rPr lang="ko-KR" altLang="en-US" dirty="0" err="1"/>
              <a:t>프로덕트들의</a:t>
            </a:r>
            <a:r>
              <a:rPr lang="ko-KR" altLang="en-US" dirty="0"/>
              <a:t> 규모가 커지면서 구조적 기법들의 부적함이 나타나기 시작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패러다임이 좋은 대안으로 제시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46474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The Object-Oriented Paradigm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66</a:t>
            </a:fld>
            <a:endParaRPr lang="ko-KR" alt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패러다임이 모든 다른 현존하는 기법들 보다 우수하다는 확신을 어떻게 알 수 있는가</a:t>
            </a:r>
            <a:r>
              <a:rPr lang="en-US" altLang="ko-KR" dirty="0"/>
              <a:t>? </a:t>
            </a:r>
            <a:endParaRPr lang="ko-KR" altLang="en-US" dirty="0"/>
          </a:p>
          <a:p>
            <a:pPr lvl="1"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en-US" altLang="ko-KR" dirty="0">
                <a:ea typeface="ＭＳ Ｐゴシック" charset="-128"/>
              </a:rPr>
              <a:t>We don’t</a:t>
            </a:r>
          </a:p>
          <a:p>
            <a:pPr lvl="1" eaLnBrk="1" hangingPunct="1">
              <a:defRPr/>
            </a:pPr>
            <a:endParaRPr lang="en-US" altLang="ko-KR" dirty="0">
              <a:ea typeface="ＭＳ Ｐゴシック" charset="-128"/>
            </a:endParaRPr>
          </a:p>
          <a:p>
            <a:pPr lvl="1" eaLnBrk="1" hangingPunct="1">
              <a:defRPr/>
            </a:pPr>
            <a:r>
              <a:rPr lang="ko-KR" altLang="en-US" dirty="0">
                <a:ea typeface="ＭＳ Ｐゴシック" charset="-128"/>
              </a:rPr>
              <a:t>대부분의 보고서에서 객체</a:t>
            </a:r>
            <a:r>
              <a:rPr lang="en-US" altLang="ko-KR" dirty="0">
                <a:ea typeface="ＭＳ Ｐゴシック" charset="-128"/>
              </a:rPr>
              <a:t>-</a:t>
            </a:r>
            <a:r>
              <a:rPr lang="ko-KR" altLang="en-US" dirty="0">
                <a:ea typeface="ＭＳ Ｐゴシック" charset="-128"/>
              </a:rPr>
              <a:t>지향 패러다임을 사용하는 것이 현명한 판단이라 증언</a:t>
            </a:r>
            <a:endParaRPr lang="en-US" altLang="ko-KR" dirty="0">
              <a:ea typeface="ＭＳ Ｐゴシック" charset="-128"/>
            </a:endParaRPr>
          </a:p>
          <a:p>
            <a:pPr lvl="2" eaLnBrk="1" hangingPunct="1">
              <a:defRPr/>
            </a:pPr>
            <a:r>
              <a:rPr lang="en-US" altLang="ko-KR" dirty="0">
                <a:ea typeface="ＭＳ Ｐゴシック" charset="-128"/>
              </a:rPr>
              <a:t>Experimental data (e.g., IBM [1994])</a:t>
            </a:r>
          </a:p>
          <a:p>
            <a:pPr lvl="2" eaLnBrk="1" hangingPunct="1">
              <a:defRPr/>
            </a:pPr>
            <a:r>
              <a:rPr lang="en-US" altLang="ko-KR" dirty="0">
                <a:ea typeface="ＭＳ Ｐゴシック" charset="-128"/>
              </a:rPr>
              <a:t>Survey of programmers (e.g., Johnson [2000])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46474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The Object-Oriented Paradigm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67</a:t>
            </a:fld>
            <a:endParaRPr lang="ko-KR" alt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어떤 것을 수행하는데 차후에 하는 것 보다 시간이 더 걸리게 됨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자주 학습 곡선</a:t>
            </a:r>
            <a:r>
              <a:rPr lang="en-US" altLang="ko-KR" dirty="0"/>
              <a:t>(learning curve)</a:t>
            </a:r>
          </a:p>
          <a:p>
            <a:pPr lvl="2">
              <a:defRPr/>
            </a:pPr>
            <a:r>
              <a:rPr lang="ko-KR" altLang="en-US" dirty="0"/>
              <a:t>어떤 조직이 객체</a:t>
            </a:r>
            <a:r>
              <a:rPr lang="en-US" altLang="ko-KR" dirty="0"/>
              <a:t>-</a:t>
            </a:r>
            <a:r>
              <a:rPr lang="ko-KR" altLang="en-US" dirty="0"/>
              <a:t>지향 패러다임을 처음으로 사용하면 학습곡선은 허용했던 </a:t>
            </a:r>
            <a:r>
              <a:rPr lang="ko-KR" altLang="en-US" dirty="0" err="1"/>
              <a:t>예측치보다</a:t>
            </a:r>
            <a:r>
              <a:rPr lang="ko-KR" altLang="en-US" dirty="0"/>
              <a:t> 더 오래 걸리게 됨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왜냐하면 이것은 </a:t>
            </a:r>
            <a:r>
              <a:rPr lang="ko-KR" altLang="en-US" dirty="0" err="1"/>
              <a:t>프로덕트의</a:t>
            </a:r>
            <a:r>
              <a:rPr lang="ko-KR" altLang="en-US" dirty="0"/>
              <a:t> 규모가 구조적 기법들을 사용할 때 보다 크기 때문이다</a:t>
            </a:r>
            <a:r>
              <a:rPr lang="en-US" altLang="ko-KR" dirty="0"/>
              <a:t>.</a:t>
            </a:r>
          </a:p>
          <a:p>
            <a:pPr lvl="1">
              <a:defRPr/>
            </a:pPr>
            <a:r>
              <a:rPr lang="ko-KR" altLang="en-US" dirty="0" err="1"/>
              <a:t>프로덕트가</a:t>
            </a:r>
            <a:r>
              <a:rPr lang="ko-KR" altLang="en-US" dirty="0"/>
              <a:t> </a:t>
            </a:r>
            <a:r>
              <a:rPr lang="en-US" altLang="ko-KR" dirty="0"/>
              <a:t>GUI(graphical user interface)</a:t>
            </a:r>
            <a:r>
              <a:rPr lang="ko-KR" altLang="en-US" dirty="0"/>
              <a:t>일 때 특히 더 커짐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효율성은 크게 개선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개선 되는 이유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인도 후 유지보수 비용은 </a:t>
            </a:r>
            <a:r>
              <a:rPr lang="ko-KR" altLang="en-US" dirty="0" err="1"/>
              <a:t>프로덕트의</a:t>
            </a:r>
            <a:r>
              <a:rPr lang="ko-KR" altLang="en-US" dirty="0"/>
              <a:t> 전체 생명주기 비용이 줄어들어 크게 감소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새 </a:t>
            </a:r>
            <a:r>
              <a:rPr lang="ko-KR" altLang="en-US" dirty="0" err="1"/>
              <a:t>프로덕트를</a:t>
            </a:r>
            <a:r>
              <a:rPr lang="ko-KR" altLang="en-US" dirty="0"/>
              <a:t> 개발할 때</a:t>
            </a:r>
            <a:r>
              <a:rPr lang="en-US" altLang="ko-KR" dirty="0"/>
              <a:t>, </a:t>
            </a:r>
            <a:r>
              <a:rPr lang="ko-KR" altLang="en-US" dirty="0"/>
              <a:t>이전 </a:t>
            </a:r>
            <a:r>
              <a:rPr lang="ko-KR" altLang="en-US" dirty="0" err="1"/>
              <a:t>프로덕트의</a:t>
            </a:r>
            <a:r>
              <a:rPr lang="ko-KR" altLang="en-US" dirty="0"/>
              <a:t> 일부 클래스들을 재사용할 수 있어서 소프트웨어 비용들을 감소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GUI</a:t>
            </a:r>
            <a:r>
              <a:rPr lang="ko-KR" altLang="en-US" dirty="0"/>
              <a:t>가 처음으로 사용할 때 특히 중요한데 투입되는 많은 노력은 차후의 프로덕트들을 </a:t>
            </a:r>
            <a:r>
              <a:rPr lang="ko-KR" altLang="en-US" dirty="0" err="1"/>
              <a:t>만들때</a:t>
            </a:r>
            <a:r>
              <a:rPr lang="ko-KR" altLang="en-US" dirty="0"/>
              <a:t> 보완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7664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패러다임의 약점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68</a:t>
            </a:fld>
            <a:endParaRPr lang="ko-KR" alt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자주 허약한 베이스 클래스 문제</a:t>
            </a:r>
            <a:r>
              <a:rPr lang="en-US" altLang="ko-KR" dirty="0"/>
              <a:t>(fragile base class problem)</a:t>
            </a:r>
            <a:endParaRPr lang="ko-KR" altLang="en-US" dirty="0"/>
          </a:p>
          <a:p>
            <a:pPr lvl="1">
              <a:defRPr/>
            </a:pPr>
            <a:r>
              <a:rPr lang="ko-KR" altLang="en-US" dirty="0"/>
              <a:t>영향을 받은 단위들은 재 컴파일 되어야 하거나 재 코딩이 필요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해결 방법 </a:t>
            </a:r>
            <a:r>
              <a:rPr lang="en-US" altLang="ko-KR" dirty="0"/>
              <a:t>: </a:t>
            </a:r>
            <a:r>
              <a:rPr lang="ko-KR" altLang="en-US" dirty="0"/>
              <a:t>개발 </a:t>
            </a:r>
            <a:r>
              <a:rPr lang="ko-KR" altLang="en-US" dirty="0" err="1"/>
              <a:t>프로세스동안에</a:t>
            </a:r>
            <a:r>
              <a:rPr lang="ko-KR" altLang="en-US" dirty="0"/>
              <a:t> 세심하게 </a:t>
            </a:r>
            <a:r>
              <a:rPr lang="ko-KR" altLang="en-US" dirty="0" err="1"/>
              <a:t>설계되는게</a:t>
            </a:r>
            <a:r>
              <a:rPr lang="ko-KR" altLang="en-US" dirty="0"/>
              <a:t> 중요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상속을 남발하는 경우에 발생하는 문제</a:t>
            </a:r>
          </a:p>
          <a:p>
            <a:pPr lvl="1">
              <a:defRPr/>
            </a:pPr>
            <a:r>
              <a:rPr lang="ko-KR" altLang="en-US" dirty="0"/>
              <a:t>서브클래스는 자신의 부모 클래스</a:t>
            </a:r>
            <a:r>
              <a:rPr lang="en-US" altLang="ko-KR" dirty="0"/>
              <a:t>(</a:t>
            </a:r>
            <a:r>
              <a:rPr lang="ko-KR" altLang="en-US" dirty="0"/>
              <a:t>들</a:t>
            </a:r>
            <a:r>
              <a:rPr lang="en-US" altLang="ko-KR" dirty="0"/>
              <a:t>)</a:t>
            </a:r>
            <a:r>
              <a:rPr lang="ko-KR" altLang="en-US" dirty="0"/>
              <a:t>의 속성들을 모두 상속</a:t>
            </a:r>
          </a:p>
          <a:p>
            <a:pPr lvl="1">
              <a:defRPr/>
            </a:pPr>
            <a:r>
              <a:rPr lang="ko-KR" altLang="en-US" dirty="0"/>
              <a:t>결과적으로 </a:t>
            </a:r>
            <a:r>
              <a:rPr lang="ko-KR" altLang="en-US" dirty="0" err="1"/>
              <a:t>상속성</a:t>
            </a:r>
            <a:r>
              <a:rPr lang="ko-KR" altLang="en-US" dirty="0"/>
              <a:t> 계층에서 낮은 객체들은 크기가 급격히 커져서 저장장치 문제가 발생</a:t>
            </a:r>
          </a:p>
          <a:p>
            <a:pPr lvl="1">
              <a:defRPr/>
            </a:pPr>
            <a:r>
              <a:rPr lang="ko-KR" altLang="en-US" dirty="0"/>
              <a:t>“적절하게 </a:t>
            </a:r>
            <a:r>
              <a:rPr lang="ko-KR" altLang="en-US" dirty="0" err="1"/>
              <a:t>상속성을</a:t>
            </a:r>
            <a:r>
              <a:rPr lang="ko-KR" altLang="en-US" dirty="0"/>
              <a:t> 사용하라” 라고 조언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74795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상속성의 문제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69</a:t>
            </a:fld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3322638" cy="4352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ko-KR" altLang="en-US" dirty="0"/>
              <a:t>칩 당 하나의 </a:t>
            </a:r>
            <a:r>
              <a:rPr lang="ko-KR" altLang="en-US" dirty="0" err="1"/>
              <a:t>게이트</a:t>
            </a:r>
            <a:r>
              <a:rPr lang="ko-KR" altLang="en-US" dirty="0"/>
              <a:t> 유형으로 재설계</a:t>
            </a:r>
            <a:endParaRPr lang="en-US" altLang="ko-KR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ko-KR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ko-KR" dirty="0"/>
              <a:t>Resulting “masterpiece”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05208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Design of Computer(3/3)</a:t>
            </a:r>
            <a:endParaRPr lang="ko-KR" altLang="en-US" dirty="0"/>
          </a:p>
        </p:txBody>
      </p:sp>
      <p:pic>
        <p:nvPicPr>
          <p:cNvPr id="12297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89400" y="1773238"/>
            <a:ext cx="4603750" cy="444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다형성과 동적 바인딩 때문에 파생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어떤 언어에서는 나쁜 코드를 작성할 가능성</a:t>
            </a:r>
          </a:p>
          <a:p>
            <a:pPr lvl="1">
              <a:defRPr/>
            </a:pPr>
            <a:r>
              <a:rPr lang="ko-KR" altLang="en-US" dirty="0"/>
              <a:t>고전적 언어에서 보다 객체</a:t>
            </a:r>
            <a:r>
              <a:rPr lang="en-US" altLang="ko-KR" dirty="0"/>
              <a:t>-</a:t>
            </a:r>
            <a:r>
              <a:rPr lang="ko-KR" altLang="en-US" dirty="0"/>
              <a:t>지향 언어에서 나쁜 코드를 작성하기가 더 쉬움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객체</a:t>
            </a:r>
            <a:r>
              <a:rPr lang="en-US" altLang="ko-KR" dirty="0"/>
              <a:t>-</a:t>
            </a:r>
            <a:r>
              <a:rPr lang="ko-KR" altLang="en-US" dirty="0"/>
              <a:t>지향 언어들은 잘못 사용할 때 소프트웨어 </a:t>
            </a:r>
            <a:r>
              <a:rPr lang="ko-KR" altLang="en-US" dirty="0" err="1"/>
              <a:t>프로덕트에</a:t>
            </a:r>
            <a:r>
              <a:rPr lang="ko-KR" altLang="en-US" dirty="0"/>
              <a:t> 불필요한 복잡도를 추가시킨 다양한 구조들을 지원</a:t>
            </a:r>
          </a:p>
          <a:p>
            <a:pPr lvl="1">
              <a:defRPr/>
            </a:pPr>
            <a:r>
              <a:rPr lang="ko-KR" altLang="en-US" dirty="0"/>
              <a:t>코드가 항상 최상위의 품질이라는 보장을 하기 위해 특별한 관심을 가져야 함</a:t>
            </a:r>
          </a:p>
          <a:p>
            <a:pPr lvl="1">
              <a:defRPr/>
            </a:pPr>
            <a:endParaRPr lang="ko-KR" altLang="en-US" dirty="0"/>
          </a:p>
        </p:txBody>
      </p:sp>
      <p:sp>
        <p:nvSpPr>
          <p:cNvPr id="8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747952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 dirty="0"/>
              <a:t>상속성의 문제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70</a:t>
            </a:fld>
            <a:endParaRPr lang="ko-KR" alt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>
                <a:ea typeface="ＭＳ Ｐゴシック" pitchFamily="34" charset="-128"/>
              </a:rPr>
              <a:t>7.9  The Object-Oriented Paradigm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413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 err="1"/>
              <a:t>언제가는</a:t>
            </a:r>
            <a:r>
              <a:rPr lang="ko-KR" altLang="en-US" dirty="0"/>
              <a:t> 객체</a:t>
            </a:r>
            <a:r>
              <a:rPr lang="en-US" altLang="ko-KR" dirty="0"/>
              <a:t>-</a:t>
            </a:r>
            <a:r>
              <a:rPr lang="ko-KR" altLang="en-US" dirty="0"/>
              <a:t>지향 패러다임 보다 좋은 어떤 것이 출현할까</a:t>
            </a:r>
            <a:r>
              <a:rPr lang="en-US" altLang="ko-KR" dirty="0"/>
              <a:t>?</a:t>
            </a:r>
          </a:p>
          <a:p>
            <a:pPr lvl="1" eaLnBrk="1" hangingPunct="1">
              <a:defRPr/>
            </a:pPr>
            <a:r>
              <a:rPr lang="en-US" altLang="ko-KR" dirty="0"/>
              <a:t>AOP(aspect-oriented programming) </a:t>
            </a:r>
            <a:r>
              <a:rPr lang="ko-KR" altLang="en-US" dirty="0"/>
              <a:t>가 이 역할을 할 것이라는 제안</a:t>
            </a:r>
          </a:p>
          <a:p>
            <a:pPr lvl="1" eaLnBrk="1" hangingPunct="1">
              <a:defRPr/>
            </a:pPr>
            <a:r>
              <a:rPr lang="ko-KR" altLang="en-US" dirty="0"/>
              <a:t>다른 기술이 폭넓게 채택될 가능성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1932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ko-KR" altLang="en-US"/>
              <a:t>미래의 패러다임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71</a:t>
            </a:fld>
            <a:endParaRPr lang="ko-KR" alt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8" name="WordArt 4"/>
          <p:cNvSpPr>
            <a:spLocks noChangeArrowheads="1" noChangeShapeType="1" noTextEdit="1"/>
          </p:cNvSpPr>
          <p:nvPr/>
        </p:nvSpPr>
        <p:spPr bwMode="gray">
          <a:xfrm>
            <a:off x="2090738" y="2714625"/>
            <a:ext cx="5143500" cy="87630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0"/>
              </a:avLst>
            </a:prstTxWarp>
          </a:bodyPr>
          <a:lstStyle/>
          <a:p>
            <a:r>
              <a:rPr lang="en-US" altLang="ko-KR" kern="10">
                <a:ln w="38100">
                  <a:solidFill>
                    <a:schemeClr val="tx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1894E8"/>
                    </a:gs>
                    <a:gs pos="100000">
                      <a:srgbClr val="36D0A4"/>
                    </a:gs>
                  </a:gsLst>
                  <a:lin ang="0" scaled="1"/>
                </a:gradFill>
                <a:effectLst>
                  <a:outerShdw dist="35921" dir="2700000" sy="50000" rotWithShape="0">
                    <a:srgbClr val="B2B2B2">
                      <a:alpha val="70000"/>
                    </a:srgbClr>
                  </a:outerShdw>
                </a:effectLst>
                <a:latin typeface="Arial Black"/>
              </a:rPr>
              <a:t>Thank You !</a:t>
            </a:r>
            <a:endParaRPr lang="ko-KR" altLang="en-US" kern="10">
              <a:ln w="38100">
                <a:solidFill>
                  <a:schemeClr val="tx1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1894E8"/>
                  </a:gs>
                  <a:gs pos="100000">
                    <a:srgbClr val="36D0A4"/>
                  </a:gs>
                </a:gsLst>
                <a:lin ang="0" scaled="1"/>
              </a:gradFill>
              <a:effectLst>
                <a:outerShdw dist="35921" dir="2700000" sy="50000" rotWithShape="0">
                  <a:srgbClr val="B2B2B2">
                    <a:alpha val="70000"/>
                  </a:srgbClr>
                </a:outerShdw>
              </a:effectLst>
              <a:latin typeface="Arial Black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1865AF-E762-457E-9491-97492C676C15}" type="slidenum">
              <a:rPr lang="ko-KR" altLang="en-US" smtClean="0"/>
              <a:pPr>
                <a:defRPr/>
              </a:pPr>
              <a:t>72</a:t>
            </a:fld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435975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/>
              <a:t>두 설계는 기능적으로 동일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두 번째 설계는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이해하기 어렵고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결함의 위치를 찾기 어렵고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확장하거나 향상시키기 어렵고</a:t>
            </a:r>
            <a:endParaRPr lang="en-US" altLang="ko-KR" dirty="0"/>
          </a:p>
          <a:p>
            <a:pPr lvl="2" eaLnBrk="1" hangingPunct="1">
              <a:defRPr/>
            </a:pPr>
            <a:r>
              <a:rPr lang="ko-KR" altLang="en-US" dirty="0"/>
              <a:t>다른 </a:t>
            </a:r>
            <a:r>
              <a:rPr lang="ko-KR" altLang="en-US" dirty="0" err="1"/>
              <a:t>프로덕트에서</a:t>
            </a:r>
            <a:r>
              <a:rPr lang="ko-KR" altLang="en-US" dirty="0"/>
              <a:t> 재사용 하기 어려움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dirty="0"/>
              <a:t>모듈은 최초의 설계처럼 작성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칩 내부는 최대의 연관성을 갖고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칩과 칩 사이에는 최소의 연관성을 가져야 함</a:t>
            </a:r>
          </a:p>
          <a:p>
            <a:pPr lvl="1" eaLnBrk="1" hangingPunct="1">
              <a:defRPr/>
            </a:pP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92536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Computer Design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1"/>
          <p:cNvSpPr>
            <a:spLocks noGrp="1"/>
          </p:cNvSpPr>
          <p:nvPr>
            <p:ph type="title"/>
          </p:nvPr>
        </p:nvSpPr>
        <p:spPr>
          <a:xfrm>
            <a:off x="361950" y="346075"/>
            <a:ext cx="8229600" cy="419100"/>
          </a:xfrm>
        </p:spPr>
        <p:txBody>
          <a:bodyPr/>
          <a:lstStyle/>
          <a:p>
            <a:r>
              <a:rPr lang="en-US" altLang="ko-KR"/>
              <a:t>7.1  </a:t>
            </a:r>
            <a:r>
              <a:rPr lang="ko-KR" altLang="en-US"/>
              <a:t>모듈이란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435975" cy="43529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b="1" dirty="0" err="1"/>
              <a:t>프로덕트를</a:t>
            </a:r>
            <a:r>
              <a:rPr lang="ko-KR" altLang="en-US" b="1" dirty="0"/>
              <a:t> 모듈로 나누는 합리적인 방안을 제공</a:t>
            </a:r>
          </a:p>
          <a:p>
            <a:pPr lvl="1" eaLnBrk="1" hangingPunct="1">
              <a:defRPr/>
            </a:pPr>
            <a:r>
              <a:rPr lang="ko-KR" altLang="en-US" dirty="0"/>
              <a:t>전체 소프트웨어 예산의 주요 컴포넌트</a:t>
            </a:r>
            <a:r>
              <a:rPr lang="en-US" altLang="ko-KR" dirty="0"/>
              <a:t>, </a:t>
            </a:r>
            <a:r>
              <a:rPr lang="ko-KR" altLang="en-US" dirty="0"/>
              <a:t>유지보수 비용 등을 감소시켜주는 방법으로 모든 </a:t>
            </a:r>
            <a:r>
              <a:rPr lang="ko-KR" altLang="en-US" dirty="0" err="1"/>
              <a:t>프로덕트를</a:t>
            </a:r>
            <a:r>
              <a:rPr lang="ko-KR" altLang="en-US" dirty="0"/>
              <a:t> 모듈로 나누게 함</a:t>
            </a:r>
          </a:p>
          <a:p>
            <a:pPr lvl="1" eaLnBrk="1" hangingPunct="1">
              <a:defRPr/>
            </a:pPr>
            <a:r>
              <a:rPr lang="ko-KR" altLang="en-US" dirty="0"/>
              <a:t>최대한 모듈 내에서 상호작용</a:t>
            </a:r>
            <a:endParaRPr lang="en-US" altLang="ko-KR" dirty="0"/>
          </a:p>
          <a:p>
            <a:pPr lvl="1" eaLnBrk="1" hangingPunct="1">
              <a:defRPr/>
            </a:pPr>
            <a:r>
              <a:rPr lang="ko-KR" altLang="en-US" dirty="0"/>
              <a:t>최소한 모듈 사이의 상호작용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b="1" dirty="0"/>
              <a:t>모듈 응집도</a:t>
            </a:r>
            <a:r>
              <a:rPr lang="en-US" altLang="ko-KR" b="1" dirty="0"/>
              <a:t>(Module cohesion)</a:t>
            </a:r>
          </a:p>
          <a:p>
            <a:pPr lvl="1" eaLnBrk="1" hangingPunct="1">
              <a:defRPr/>
            </a:pPr>
            <a:r>
              <a:rPr lang="ko-KR" altLang="en-US" dirty="0"/>
              <a:t>모듈 </a:t>
            </a:r>
            <a:r>
              <a:rPr lang="ko-KR" altLang="en-US" dirty="0">
                <a:solidFill>
                  <a:srgbClr val="FF0000"/>
                </a:solidFill>
              </a:rPr>
              <a:t>내에서의</a:t>
            </a:r>
            <a:r>
              <a:rPr lang="ko-KR" altLang="en-US" dirty="0"/>
              <a:t> 상호작용 수</a:t>
            </a:r>
            <a:endParaRPr lang="en-US" altLang="ko-KR" dirty="0"/>
          </a:p>
          <a:p>
            <a:pPr eaLnBrk="1" hangingPunct="1">
              <a:defRPr/>
            </a:pPr>
            <a:endParaRPr lang="en-US" altLang="ko-KR" dirty="0"/>
          </a:p>
          <a:p>
            <a:pPr eaLnBrk="1" hangingPunct="1">
              <a:defRPr/>
            </a:pPr>
            <a:r>
              <a:rPr lang="ko-KR" altLang="en-US" b="1" dirty="0"/>
              <a:t>모듈 결합도</a:t>
            </a:r>
            <a:r>
              <a:rPr lang="en-US" altLang="ko-KR" b="1" dirty="0"/>
              <a:t>(Module coupling)</a:t>
            </a:r>
          </a:p>
          <a:p>
            <a:pPr lvl="1" eaLnBrk="1" hangingPunct="1">
              <a:defRPr/>
            </a:pPr>
            <a:r>
              <a:rPr lang="ko-KR" altLang="en-US" dirty="0"/>
              <a:t>모듈간의 상호작용 수준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293444" cy="400110"/>
          </a:xfrm>
          <a:noFill/>
        </p:spPr>
        <p:txBody>
          <a:bodyPr/>
          <a:lstStyle/>
          <a:p>
            <a:pPr algn="ctr">
              <a:defRPr/>
            </a:pPr>
            <a:r>
              <a:rPr lang="en-US" altLang="ko-KR" dirty="0">
                <a:ea typeface="ＭＳ Ｐゴシック" charset="-128"/>
              </a:rPr>
              <a:t>Composite/Structured Design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3FD4E508-3D54-478C-B477-28CFDFD867EB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소프트웨어공학 서식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5400">
          <a:solidFill>
            <a:schemeClr val="accent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dirty="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소프트웨어공학 서식</Template>
  <TotalTime>25261</TotalTime>
  <Words>3064</Words>
  <Application>Microsoft Office PowerPoint</Application>
  <PresentationFormat>화면 슬라이드 쇼(4:3)</PresentationFormat>
  <Paragraphs>681</Paragraphs>
  <Slides>72</Slides>
  <Notes>72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72</vt:i4>
      </vt:variant>
    </vt:vector>
  </HeadingPairs>
  <TitlesOfParts>
    <vt:vector size="85" baseType="lpstr">
      <vt:lpstr>HY견고딕</vt:lpstr>
      <vt:lpstr>HY동녘B</vt:lpstr>
      <vt:lpstr>HY울릉도M</vt:lpstr>
      <vt:lpstr>ＭＳ Ｐゴシック</vt:lpstr>
      <vt:lpstr>굴림</vt:lpstr>
      <vt:lpstr>맑은 고딕</vt:lpstr>
      <vt:lpstr>Arial</vt:lpstr>
      <vt:lpstr>Arial Black</vt:lpstr>
      <vt:lpstr>Courier New</vt:lpstr>
      <vt:lpstr>Times New Roman</vt:lpstr>
      <vt:lpstr>Webdings</vt:lpstr>
      <vt:lpstr>Wingdings</vt:lpstr>
      <vt:lpstr>소프트웨어공학 서식</vt:lpstr>
      <vt:lpstr>Object-Oriented and     Classical Software Engineering</vt:lpstr>
      <vt:lpstr>Chapter 7.    모듈에서 객체까지</vt:lpstr>
      <vt:lpstr>PowerPoint 프레젠테이션</vt:lpstr>
      <vt:lpstr>7.1  모듈이란 무엇인가?</vt:lpstr>
      <vt:lpstr>7.1  모듈이란 무엇인가?</vt:lpstr>
      <vt:lpstr>7.1  모듈이란 무엇인가?</vt:lpstr>
      <vt:lpstr>7.1  모듈이란 무엇인가?</vt:lpstr>
      <vt:lpstr>7.1  모듈이란 무엇인가?</vt:lpstr>
      <vt:lpstr>7.1  모듈이란 무엇인가?</vt:lpstr>
      <vt:lpstr>7.1  모듈이란 무엇인가?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7.2  응집도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7.3  결합도</vt:lpstr>
      <vt:lpstr>7.4  데이터 캡슐화</vt:lpstr>
      <vt:lpstr>7.4  데이터 캡슐화</vt:lpstr>
      <vt:lpstr>7.4  데이터 캡슐화</vt:lpstr>
      <vt:lpstr>7.4  데이터 캡슐화</vt:lpstr>
      <vt:lpstr>7.4  데이터 캡슐화</vt:lpstr>
      <vt:lpstr>7.4  데이터 캡슐화</vt:lpstr>
      <vt:lpstr>7.5  추상 데이터 타입</vt:lpstr>
      <vt:lpstr>7.6  정보은닉</vt:lpstr>
      <vt:lpstr>7.6  정보은닉</vt:lpstr>
      <vt:lpstr>7.6  정보은닉</vt:lpstr>
      <vt:lpstr>7.6  정보은닉</vt:lpstr>
      <vt:lpstr>7.7  객체</vt:lpstr>
      <vt:lpstr>7.7  객체</vt:lpstr>
      <vt:lpstr>7.7  객체</vt:lpstr>
      <vt:lpstr>7.7  객체</vt:lpstr>
      <vt:lpstr>7.7  객체</vt:lpstr>
      <vt:lpstr>7.7  객체</vt:lpstr>
      <vt:lpstr>7.7  객체</vt:lpstr>
      <vt:lpstr>7.7  객체</vt:lpstr>
      <vt:lpstr>7.7  객체</vt:lpstr>
      <vt:lpstr>7.8  상속성, 다형성, 동적 바인딩</vt:lpstr>
      <vt:lpstr>7.8  상속성, 다형성, 동적 바인딩</vt:lpstr>
      <vt:lpstr>7.8  상속성, 다형성, 동적 바인딩</vt:lpstr>
      <vt:lpstr>7.8  상속성, 다형성, 동적 바인딩</vt:lpstr>
      <vt:lpstr>7.8  상속성, 다형성, 동적 바인딩</vt:lpstr>
      <vt:lpstr>7.8  상속성, 다형성, 동적 바인딩</vt:lpstr>
      <vt:lpstr>7.9  객체-지향 패러다임</vt:lpstr>
      <vt:lpstr>7.9  The Object-Oriented Paradigm</vt:lpstr>
      <vt:lpstr>7.9  The Object-Oriented Paradigm</vt:lpstr>
      <vt:lpstr>7.9  The Object-Oriented Paradigm</vt:lpstr>
      <vt:lpstr>7.9  The Object-Oriented Paradigm</vt:lpstr>
      <vt:lpstr>7.9  The Object-Oriented Paradigm</vt:lpstr>
      <vt:lpstr>7.9  The Object-Oriented Paradigm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14.   Quality Concepts</dc:title>
  <dc:creator>hae</dc:creator>
  <cp:lastModifiedBy>석환 유</cp:lastModifiedBy>
  <cp:revision>1646</cp:revision>
  <dcterms:created xsi:type="dcterms:W3CDTF">2010-06-28T15:09:10Z</dcterms:created>
  <dcterms:modified xsi:type="dcterms:W3CDTF">2018-10-29T07:00:51Z</dcterms:modified>
</cp:coreProperties>
</file>